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5" r:id="rId2"/>
    <p:sldId id="257" r:id="rId3"/>
    <p:sldId id="272" r:id="rId4"/>
    <p:sldId id="283" r:id="rId5"/>
    <p:sldId id="277" r:id="rId6"/>
    <p:sldId id="273" r:id="rId7"/>
    <p:sldId id="274" r:id="rId8"/>
    <p:sldId id="259" r:id="rId9"/>
    <p:sldId id="261" r:id="rId10"/>
    <p:sldId id="286" r:id="rId11"/>
    <p:sldId id="287" r:id="rId12"/>
    <p:sldId id="279" r:id="rId13"/>
    <p:sldId id="264" r:id="rId14"/>
    <p:sldId id="280" r:id="rId15"/>
    <p:sldId id="282" r:id="rId16"/>
    <p:sldId id="281"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934" y="109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B6DE8-89EB-4910-BE6E-A1D1FF0DA414}" type="datetimeFigureOut">
              <a:rPr lang="en-IN" smtClean="0"/>
              <a:t>26-05-2025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F56BE-111F-4976-9862-9E8F85A671DB}" type="slidenum">
              <a:rPr lang="en-IN" smtClean="0"/>
              <a:t>‹#›</a:t>
            </a:fld>
            <a:endParaRPr lang="en-IN"/>
          </a:p>
        </p:txBody>
      </p:sp>
    </p:spTree>
    <p:extLst>
      <p:ext uri="{BB962C8B-B14F-4D97-AF65-F5344CB8AC3E}">
        <p14:creationId xmlns:p14="http://schemas.microsoft.com/office/powerpoint/2010/main" val="71507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486EF-520F-AEF9-A695-3A53020037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8981E-88BF-7862-31B8-4FF287D2A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9E359-69F7-E4B7-8838-D9F364282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3A899D-C0DC-013F-989B-B23C014B33C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539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67452445-86C4-4D56-7FC1-B4B98764F3FA}"/>
            </a:ext>
          </a:extLst>
        </p:cNvPr>
        <p:cNvGrpSpPr/>
        <p:nvPr/>
      </p:nvGrpSpPr>
      <p:grpSpPr>
        <a:xfrm>
          <a:off x="0" y="0"/>
          <a:ext cx="0" cy="0"/>
          <a:chOff x="0" y="0"/>
          <a:chExt cx="0" cy="0"/>
        </a:xfrm>
      </p:grpSpPr>
      <p:sp>
        <p:nvSpPr>
          <p:cNvPr id="163" name="Google Shape;163;g327cff1e653_4_25:notes">
            <a:extLst>
              <a:ext uri="{FF2B5EF4-FFF2-40B4-BE49-F238E27FC236}">
                <a16:creationId xmlns:a16="http://schemas.microsoft.com/office/drawing/2014/main" id="{EBDC0EF4-00DF-E5BD-1846-13E49BC295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27cff1e653_4_25:notes">
            <a:extLst>
              <a:ext uri="{FF2B5EF4-FFF2-40B4-BE49-F238E27FC236}">
                <a16:creationId xmlns:a16="http://schemas.microsoft.com/office/drawing/2014/main" id="{DED2B12C-762D-5DF7-1568-B55A0387BB8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27cff1e653_4_25:notes">
            <a:extLst>
              <a:ext uri="{FF2B5EF4-FFF2-40B4-BE49-F238E27FC236}">
                <a16:creationId xmlns:a16="http://schemas.microsoft.com/office/drawing/2014/main" id="{B6F9109B-37D7-510A-60FF-7188BF6C59BE}"/>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extLst>
      <p:ext uri="{BB962C8B-B14F-4D97-AF65-F5344CB8AC3E}">
        <p14:creationId xmlns:p14="http://schemas.microsoft.com/office/powerpoint/2010/main" val="239814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42E45DDE-AE20-9335-69A5-C65E5A3FD473}"/>
            </a:ext>
          </a:extLst>
        </p:cNvPr>
        <p:cNvGrpSpPr/>
        <p:nvPr/>
      </p:nvGrpSpPr>
      <p:grpSpPr>
        <a:xfrm>
          <a:off x="0" y="0"/>
          <a:ext cx="0" cy="0"/>
          <a:chOff x="0" y="0"/>
          <a:chExt cx="0" cy="0"/>
        </a:xfrm>
      </p:grpSpPr>
      <p:sp>
        <p:nvSpPr>
          <p:cNvPr id="163" name="Google Shape;163;g327cff1e653_4_25:notes">
            <a:extLst>
              <a:ext uri="{FF2B5EF4-FFF2-40B4-BE49-F238E27FC236}">
                <a16:creationId xmlns:a16="http://schemas.microsoft.com/office/drawing/2014/main" id="{22ED512E-63B5-ACDD-0D46-7768547CE8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27cff1e653_4_25:notes">
            <a:extLst>
              <a:ext uri="{FF2B5EF4-FFF2-40B4-BE49-F238E27FC236}">
                <a16:creationId xmlns:a16="http://schemas.microsoft.com/office/drawing/2014/main" id="{D58FD866-F26D-BA44-60FC-E0F2CCF55B2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27cff1e653_4_25:notes">
            <a:extLst>
              <a:ext uri="{FF2B5EF4-FFF2-40B4-BE49-F238E27FC236}">
                <a16:creationId xmlns:a16="http://schemas.microsoft.com/office/drawing/2014/main" id="{00D8B2B7-A0EB-BC52-B5A9-8DF5F124D46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extLst>
      <p:ext uri="{BB962C8B-B14F-4D97-AF65-F5344CB8AC3E}">
        <p14:creationId xmlns:p14="http://schemas.microsoft.com/office/powerpoint/2010/main" val="3065453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76B98105-00B1-2D19-7995-F41737477D2E}"/>
            </a:ext>
          </a:extLst>
        </p:cNvPr>
        <p:cNvGrpSpPr/>
        <p:nvPr/>
      </p:nvGrpSpPr>
      <p:grpSpPr>
        <a:xfrm>
          <a:off x="0" y="0"/>
          <a:ext cx="0" cy="0"/>
          <a:chOff x="0" y="0"/>
          <a:chExt cx="0" cy="0"/>
        </a:xfrm>
      </p:grpSpPr>
      <p:sp>
        <p:nvSpPr>
          <p:cNvPr id="163" name="Google Shape;163;g327cff1e653_4_25:notes">
            <a:extLst>
              <a:ext uri="{FF2B5EF4-FFF2-40B4-BE49-F238E27FC236}">
                <a16:creationId xmlns:a16="http://schemas.microsoft.com/office/drawing/2014/main" id="{2B8EE940-398D-D181-DA29-DAE4FBCC31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27cff1e653_4_25:notes">
            <a:extLst>
              <a:ext uri="{FF2B5EF4-FFF2-40B4-BE49-F238E27FC236}">
                <a16:creationId xmlns:a16="http://schemas.microsoft.com/office/drawing/2014/main" id="{9FDC50C2-DACD-E6DF-2F7D-B086BA2BDF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27cff1e653_4_25:notes">
            <a:extLst>
              <a:ext uri="{FF2B5EF4-FFF2-40B4-BE49-F238E27FC236}">
                <a16:creationId xmlns:a16="http://schemas.microsoft.com/office/drawing/2014/main" id="{8E74BDC3-E69B-25A6-41D3-D35A09FCDD6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extLst>
      <p:ext uri="{BB962C8B-B14F-4D97-AF65-F5344CB8AC3E}">
        <p14:creationId xmlns:p14="http://schemas.microsoft.com/office/powerpoint/2010/main" val="340471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F3A92-86D8-F270-C40D-65E6BE7C81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BA8210-DED0-254D-9359-A63CAD76BB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8FFB2B-42CF-BBCC-CD66-F2E6CA693D12}"/>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C17CBCD3-08F9-8C7F-1F01-819E9DA85E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9E3EEE-2045-09C2-EBB3-CCEE218485E0}"/>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3943808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A04A-7375-9A89-465C-8710CCFBF58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D2670C-10FE-A289-E584-4208373664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4A6A14-0851-CC34-5DB0-71E9D46922DA}"/>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56B11896-97CA-4C88-7C45-CC1B4768CA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16824D-902A-6D06-6962-9D054D3AFB2B}"/>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255792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360BD5-766F-5196-BDE5-C3A1862891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9D6EFF-F0DA-9EB3-34D8-F2955F2F0A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40BCD-472A-EC23-8A6E-F46BC767CE36}"/>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A349664F-0A96-0FBD-FBF7-34F3F6DB9E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5998E6-173B-2439-1CA6-820BD95353C6}"/>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2674197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Tree>
    <p:extLst>
      <p:ext uri="{BB962C8B-B14F-4D97-AF65-F5344CB8AC3E}">
        <p14:creationId xmlns:p14="http://schemas.microsoft.com/office/powerpoint/2010/main" val="4272509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Tree>
    <p:extLst>
      <p:ext uri="{BB962C8B-B14F-4D97-AF65-F5344CB8AC3E}">
        <p14:creationId xmlns:p14="http://schemas.microsoft.com/office/powerpoint/2010/main" val="2243933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Tree>
    <p:extLst>
      <p:ext uri="{BB962C8B-B14F-4D97-AF65-F5344CB8AC3E}">
        <p14:creationId xmlns:p14="http://schemas.microsoft.com/office/powerpoint/2010/main" val="265486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2F397-2D92-EB8B-B186-2A6AC7236C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3992F4-728D-29F1-3E6A-01E08508B4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9033B8-0209-4B30-2C6F-179BDB5EA371}"/>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E8B3AEA0-CAC8-CBC3-8B78-8E15E747A0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D57642-71D4-ACC2-1F3E-9CD2EB3C85C9}"/>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156576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1B908-6DF8-1FCB-67DB-D4C942CEAF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510CA8-9B2B-C19F-B910-2492826F7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16AB4-BD58-87EF-4EAA-D937616E72AB}"/>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1ECC2809-E745-F7C2-6A01-BC8F6B70E4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BDE8E4-6D8B-78E8-2F14-2BB6B916E96F}"/>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113800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D1C9-1CC3-7FB3-A237-5B66A8D005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1BA8A5-7D8E-6E43-B5A9-4FF7A871A5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AE17264-E4E6-D981-052C-0DEBCE666C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DA7FD2-9EB8-87E3-4536-329064C6216F}"/>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6" name="Footer Placeholder 5">
            <a:extLst>
              <a:ext uri="{FF2B5EF4-FFF2-40B4-BE49-F238E27FC236}">
                <a16:creationId xmlns:a16="http://schemas.microsoft.com/office/drawing/2014/main" id="{8D4B1988-64D6-18A0-C06B-6906365A8A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463ACB-1015-9737-CB84-6CD79AF8A640}"/>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530384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5957-610B-1FA8-33A1-21AA1F08F4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A74B68-FBC8-3B10-7A46-9BC1DAAE6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7AA7A9-404A-3973-5D77-68ABACAAB2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06A909-3E94-8941-8704-1F1A6CBB5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A87C4-9EB4-7EA7-FDCF-2E6959AB91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E0EC0D-6631-72AD-D41E-8F4E4E117C12}"/>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8" name="Footer Placeholder 7">
            <a:extLst>
              <a:ext uri="{FF2B5EF4-FFF2-40B4-BE49-F238E27FC236}">
                <a16:creationId xmlns:a16="http://schemas.microsoft.com/office/drawing/2014/main" id="{FAE0D36D-F4A6-803E-B571-B8C086DEB2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BC6852-B339-61A5-289C-8D7BB16136C5}"/>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82764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C899-F595-98B5-34AB-445F8E42F1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9F2222-716C-BAA8-1750-0C0559796984}"/>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4" name="Footer Placeholder 3">
            <a:extLst>
              <a:ext uri="{FF2B5EF4-FFF2-40B4-BE49-F238E27FC236}">
                <a16:creationId xmlns:a16="http://schemas.microsoft.com/office/drawing/2014/main" id="{38192E02-5B08-5EDA-33BB-3C303DEBBD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5C514D-1B04-26B1-F22A-042E1DB9E944}"/>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363421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404C8-2BAE-9849-5F70-9E400CA2EA1B}"/>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3" name="Footer Placeholder 2">
            <a:extLst>
              <a:ext uri="{FF2B5EF4-FFF2-40B4-BE49-F238E27FC236}">
                <a16:creationId xmlns:a16="http://schemas.microsoft.com/office/drawing/2014/main" id="{42588F1E-D2C7-ED7B-8A5E-8E2AE2CA28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D2471C-B9E9-F0D6-6B57-65A4011512D3}"/>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239469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6307-F6C1-2E59-6E21-7D6E8FDE3B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122EA03-CAA3-5197-8A90-FE0DF1B88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2EF38A-009D-280B-ED9B-4724A75E9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B2A297-1B5E-319E-4621-F4E414D4BC90}"/>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6" name="Footer Placeholder 5">
            <a:extLst>
              <a:ext uri="{FF2B5EF4-FFF2-40B4-BE49-F238E27FC236}">
                <a16:creationId xmlns:a16="http://schemas.microsoft.com/office/drawing/2014/main" id="{428E0FBC-59F7-C727-3DBF-C24C998190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25830C-09EE-0399-4A59-0F41F5AF9C74}"/>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424695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98D5-7B6D-8F5A-713C-A40E2A7DD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21CA0C-C6B4-128B-B882-DEA2AFF581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C7A70E-114A-C610-17B7-5464121BF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279CB-9BA5-C74A-9EB3-1C1C7A24E41E}"/>
              </a:ext>
            </a:extLst>
          </p:cNvPr>
          <p:cNvSpPr>
            <a:spLocks noGrp="1"/>
          </p:cNvSpPr>
          <p:nvPr>
            <p:ph type="dt" sz="half" idx="10"/>
          </p:nvPr>
        </p:nvSpPr>
        <p:spPr/>
        <p:txBody>
          <a:bodyPr/>
          <a:lstStyle/>
          <a:p>
            <a:fld id="{AED75D64-2596-4CD3-88B1-63A1A557245C}" type="datetimeFigureOut">
              <a:rPr lang="en-IN" smtClean="0"/>
              <a:t>26-05-2025</a:t>
            </a:fld>
            <a:endParaRPr lang="en-IN"/>
          </a:p>
        </p:txBody>
      </p:sp>
      <p:sp>
        <p:nvSpPr>
          <p:cNvPr id="6" name="Footer Placeholder 5">
            <a:extLst>
              <a:ext uri="{FF2B5EF4-FFF2-40B4-BE49-F238E27FC236}">
                <a16:creationId xmlns:a16="http://schemas.microsoft.com/office/drawing/2014/main" id="{12FC573E-DC7B-4E5A-050C-0A885D1512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FF75DD-277F-8B43-84EC-3CC52D51A1EE}"/>
              </a:ext>
            </a:extLst>
          </p:cNvPr>
          <p:cNvSpPr>
            <a:spLocks noGrp="1"/>
          </p:cNvSpPr>
          <p:nvPr>
            <p:ph type="sldNum" sz="quarter" idx="12"/>
          </p:nvPr>
        </p:nvSpPr>
        <p:spPr/>
        <p:txBody>
          <a:bodyPr/>
          <a:lstStyle/>
          <a:p>
            <a:fld id="{3F87B148-DC85-4EDB-ACA3-100B1D618A48}" type="slidenum">
              <a:rPr lang="en-IN" smtClean="0"/>
              <a:t>‹#›</a:t>
            </a:fld>
            <a:endParaRPr lang="en-IN"/>
          </a:p>
        </p:txBody>
      </p:sp>
    </p:spTree>
    <p:extLst>
      <p:ext uri="{BB962C8B-B14F-4D97-AF65-F5344CB8AC3E}">
        <p14:creationId xmlns:p14="http://schemas.microsoft.com/office/powerpoint/2010/main" val="61829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2E82E1-AEE7-C28D-8A9A-CE7D198231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B563C3-ADA2-F126-9715-1CC6FB860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D768EC-4765-2B9C-1173-1C62E8C72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5D64-2596-4CD3-88B1-63A1A557245C}" type="datetimeFigureOut">
              <a:rPr lang="en-IN" smtClean="0"/>
              <a:t>26-05-2025</a:t>
            </a:fld>
            <a:endParaRPr lang="en-IN"/>
          </a:p>
        </p:txBody>
      </p:sp>
      <p:sp>
        <p:nvSpPr>
          <p:cNvPr id="5" name="Footer Placeholder 4">
            <a:extLst>
              <a:ext uri="{FF2B5EF4-FFF2-40B4-BE49-F238E27FC236}">
                <a16:creationId xmlns:a16="http://schemas.microsoft.com/office/drawing/2014/main" id="{480248C3-D768-145C-06D7-5C195AE6A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AFE74A-E301-B8D7-E62A-5F534542D7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B148-DC85-4EDB-ACA3-100B1D618A48}" type="slidenum">
              <a:rPr lang="en-IN" smtClean="0"/>
              <a:t>‹#›</a:t>
            </a:fld>
            <a:endParaRPr lang="en-IN"/>
          </a:p>
        </p:txBody>
      </p:sp>
    </p:spTree>
    <p:extLst>
      <p:ext uri="{BB962C8B-B14F-4D97-AF65-F5344CB8AC3E}">
        <p14:creationId xmlns:p14="http://schemas.microsoft.com/office/powerpoint/2010/main" val="146571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nor.com/view/fish-joypixels-underwater-living-sea-creature-light-blue-fish-gif-17543269" TargetMode="External"/><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s://giphy.com/stickers/AquaTots-transparent-gT3gdIT0RSmCC0phKR" TargetMode="External"/><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incois.gov.in/MarineFisheries/PfzAdvisory"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incois.gov.in/MarineFisheries/PfzAdvisory"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E1C3-247F-FA37-FFE9-7FCB48ED8DA0}"/>
              </a:ext>
            </a:extLst>
          </p:cNvPr>
          <p:cNvSpPr>
            <a:spLocks noGrp="1"/>
          </p:cNvSpPr>
          <p:nvPr>
            <p:ph type="ctrTitle"/>
          </p:nvPr>
        </p:nvSpPr>
        <p:spPr>
          <a:xfrm>
            <a:off x="3432634" y="243704"/>
            <a:ext cx="8635799" cy="1843306"/>
          </a:xfrm>
        </p:spPr>
        <p:txBody>
          <a:bodyPr>
            <a:normAutofit fontScale="90000"/>
          </a:bodyPr>
          <a:lstStyle/>
          <a:p>
            <a:pPr>
              <a:lnSpc>
                <a:spcPct val="150000"/>
              </a:lnSpc>
            </a:pPr>
            <a:r>
              <a:rPr lang="en-IN" sz="2200" b="1" dirty="0">
                <a:latin typeface="Times New Roman" panose="02020603050405020304" pitchFamily="18" charset="0"/>
                <a:cs typeface="Times New Roman" panose="02020603050405020304" pitchFamily="18" charset="0"/>
              </a:rPr>
              <a:t>KIET GROUP OF INSTITUTIONS</a:t>
            </a:r>
            <a:br>
              <a:rPr lang="en-IN" sz="18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GHAZIABAD, UTTAR PRADESH</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(Affiliated to Dr A. P. J. Abdul Kalam Technical University, Lucknow)</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Department of Computer Science</a:t>
            </a:r>
            <a:br>
              <a:rPr lang="en-IN" sz="1800" b="1"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Session 2024-25</a:t>
            </a:r>
          </a:p>
        </p:txBody>
      </p:sp>
      <p:sp>
        <p:nvSpPr>
          <p:cNvPr id="3" name="Subtitle 2">
            <a:extLst>
              <a:ext uri="{FF2B5EF4-FFF2-40B4-BE49-F238E27FC236}">
                <a16:creationId xmlns:a16="http://schemas.microsoft.com/office/drawing/2014/main" id="{B82F408A-3FBE-95B3-BA3F-1EAD11557128}"/>
              </a:ext>
            </a:extLst>
          </p:cNvPr>
          <p:cNvSpPr>
            <a:spLocks noGrp="1"/>
          </p:cNvSpPr>
          <p:nvPr>
            <p:ph type="subTitle" idx="1"/>
          </p:nvPr>
        </p:nvSpPr>
        <p:spPr>
          <a:xfrm>
            <a:off x="507588" y="4777897"/>
            <a:ext cx="3992431" cy="1836399"/>
          </a:xfrm>
          <a:ln>
            <a:solidFill>
              <a:schemeClr val="bg1"/>
            </a:solidFill>
          </a:ln>
        </p:spPr>
        <p:txBody>
          <a:bodyPr>
            <a:normAutofit/>
          </a:bodyPr>
          <a:lstStyle/>
          <a:p>
            <a:pPr algn="l"/>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Team Members:-</a:t>
            </a:r>
          </a:p>
          <a:p>
            <a:pPr marL="457200" indent="-457200" algn="l">
              <a:buFont typeface="+mj-lt"/>
              <a:buAutoNum type="arabicPeriod"/>
            </a:pPr>
            <a:r>
              <a:rPr lang="en-IN" sz="1800" dirty="0">
                <a:latin typeface="Times New Roman" panose="02020603050405020304" pitchFamily="18" charset="0"/>
                <a:cs typeface="Times New Roman" panose="02020603050405020304" pitchFamily="18" charset="0"/>
              </a:rPr>
              <a:t>Manvendra Singh (2100290120102)</a:t>
            </a:r>
          </a:p>
          <a:p>
            <a:pPr marL="457200" indent="-457200" algn="l">
              <a:buFont typeface="+mj-lt"/>
              <a:buAutoNum type="arabicPeriod"/>
            </a:pPr>
            <a:r>
              <a:rPr lang="en-IN" sz="1800" dirty="0">
                <a:latin typeface="Times New Roman" panose="02020603050405020304" pitchFamily="18" charset="0"/>
                <a:cs typeface="Times New Roman" panose="02020603050405020304" pitchFamily="18" charset="0"/>
              </a:rPr>
              <a:t>Sarthak Tyagi (1900290120102)</a:t>
            </a:r>
          </a:p>
          <a:p>
            <a:pPr marL="457200" indent="-457200" algn="l">
              <a:buFont typeface="+mj-lt"/>
              <a:buAutoNum type="arabicPeriod"/>
            </a:pPr>
            <a:r>
              <a:rPr lang="en-IN" sz="1800" dirty="0">
                <a:latin typeface="Times New Roman" panose="02020603050405020304" pitchFamily="18" charset="0"/>
                <a:cs typeface="Times New Roman" panose="02020603050405020304" pitchFamily="18" charset="0"/>
              </a:rPr>
              <a:t>Prince Yadav (2100290120129)</a:t>
            </a:r>
          </a:p>
          <a:p>
            <a:pPr marL="457200" indent="-457200" algn="l">
              <a:buFont typeface="+mj-lt"/>
              <a:buAutoNum type="arabicPeriod"/>
            </a:pPr>
            <a:r>
              <a:rPr lang="en-IN" sz="1800" dirty="0">
                <a:latin typeface="Times New Roman" panose="02020603050405020304" pitchFamily="18" charset="0"/>
                <a:cs typeface="Times New Roman" panose="02020603050405020304" pitchFamily="18" charset="0"/>
              </a:rPr>
              <a:t>Udit Sharma (2100290120177)</a:t>
            </a:r>
          </a:p>
          <a:p>
            <a:pPr marL="457200" indent="-457200" algn="l">
              <a:buFont typeface="+mj-lt"/>
              <a:buAutoNum type="arabicPeriod"/>
            </a:pP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C6E7729-C088-7228-4B25-B790EB178835}"/>
              </a:ext>
            </a:extLst>
          </p:cNvPr>
          <p:cNvSpPr txBox="1"/>
          <p:nvPr/>
        </p:nvSpPr>
        <p:spPr>
          <a:xfrm>
            <a:off x="-2192594" y="-324466"/>
            <a:ext cx="45719"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C17BCDCF-226F-F964-C9B5-FE4657FA466C}"/>
              </a:ext>
            </a:extLst>
          </p:cNvPr>
          <p:cNvSpPr txBox="1"/>
          <p:nvPr/>
        </p:nvSpPr>
        <p:spPr>
          <a:xfrm>
            <a:off x="8436077" y="5547290"/>
            <a:ext cx="3248335"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Guided by:-</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Prof. </a:t>
            </a:r>
            <a:r>
              <a:rPr lang="en-IN" sz="2000" dirty="0" err="1">
                <a:latin typeface="Times New Roman" panose="02020603050405020304" pitchFamily="18" charset="0"/>
                <a:cs typeface="Times New Roman" panose="02020603050405020304" pitchFamily="18" charset="0"/>
              </a:rPr>
              <a:t>Sreesh</a:t>
            </a:r>
            <a:r>
              <a:rPr lang="en-IN" sz="2000" dirty="0">
                <a:latin typeface="Times New Roman" panose="02020603050405020304" pitchFamily="18" charset="0"/>
                <a:cs typeface="Times New Roman" panose="02020603050405020304" pitchFamily="18" charset="0"/>
              </a:rPr>
              <a:t> Gaur</a:t>
            </a:r>
          </a:p>
        </p:txBody>
      </p:sp>
      <p:sp>
        <p:nvSpPr>
          <p:cNvPr id="4" name="TextBox 3">
            <a:extLst>
              <a:ext uri="{FF2B5EF4-FFF2-40B4-BE49-F238E27FC236}">
                <a16:creationId xmlns:a16="http://schemas.microsoft.com/office/drawing/2014/main" id="{FC24D36D-F0FC-3BD4-3F35-C72E2D0958E4}"/>
              </a:ext>
            </a:extLst>
          </p:cNvPr>
          <p:cNvSpPr txBox="1"/>
          <p:nvPr/>
        </p:nvSpPr>
        <p:spPr>
          <a:xfrm>
            <a:off x="2000522" y="2560291"/>
            <a:ext cx="8635799" cy="1077218"/>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Nemo : Intelligent Fish Species Identification &amp; Insights</a:t>
            </a:r>
          </a:p>
        </p:txBody>
      </p:sp>
      <p:pic>
        <p:nvPicPr>
          <p:cNvPr id="8" name="Picture 2" descr="KIET, Ghaziabad: Courses, Fees, Placements, Ranking, Admission 2022">
            <a:extLst>
              <a:ext uri="{FF2B5EF4-FFF2-40B4-BE49-F238E27FC236}">
                <a16:creationId xmlns:a16="http://schemas.microsoft.com/office/drawing/2014/main" id="{831F1983-855B-2212-6CE6-E13891E1B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052" y="141420"/>
            <a:ext cx="2095500" cy="2047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78909C-19D6-2A56-C0A6-F8689353656A}"/>
              </a:ext>
            </a:extLst>
          </p:cNvPr>
          <p:cNvSpPr txBox="1"/>
          <p:nvPr/>
        </p:nvSpPr>
        <p:spPr>
          <a:xfrm>
            <a:off x="5037008" y="3637509"/>
            <a:ext cx="2117984" cy="338554"/>
          </a:xfrm>
          <a:prstGeom prst="rect">
            <a:avLst/>
          </a:prstGeom>
          <a:noFill/>
        </p:spPr>
        <p:txBody>
          <a:bodyPr wrap="square" rtlCol="0">
            <a:spAutoFit/>
          </a:bodyPr>
          <a:lstStyle/>
          <a:p>
            <a:r>
              <a:rPr lang="en-US" sz="1600" dirty="0"/>
              <a:t>Project ID :- PCS25-54</a:t>
            </a:r>
            <a:endParaRPr lang="en-IN" sz="1600" dirty="0"/>
          </a:p>
        </p:txBody>
      </p:sp>
      <p:pic>
        <p:nvPicPr>
          <p:cNvPr id="10" name="Google Shape;215;p8">
            <a:extLst>
              <a:ext uri="{FF2B5EF4-FFF2-40B4-BE49-F238E27FC236}">
                <a16:creationId xmlns:a16="http://schemas.microsoft.com/office/drawing/2014/main" id="{12188F1E-713A-E9E9-D150-2776AB159DCA}"/>
              </a:ext>
            </a:extLst>
          </p:cNvPr>
          <p:cNvPicPr preferRelativeResize="0"/>
          <p:nvPr/>
        </p:nvPicPr>
        <p:blipFill rotWithShape="1">
          <a:blip r:embed="rId3">
            <a:alphaModFix/>
          </a:blip>
          <a:srcRect/>
          <a:stretch/>
        </p:blipFill>
        <p:spPr>
          <a:xfrm rot="12749427">
            <a:off x="-738489" y="-1018305"/>
            <a:ext cx="1041339" cy="1065730"/>
          </a:xfrm>
          <a:prstGeom prst="rect">
            <a:avLst/>
          </a:prstGeom>
          <a:noFill/>
          <a:ln>
            <a:noFill/>
          </a:ln>
        </p:spPr>
      </p:pic>
    </p:spTree>
    <p:extLst>
      <p:ext uri="{BB962C8B-B14F-4D97-AF65-F5344CB8AC3E}">
        <p14:creationId xmlns:p14="http://schemas.microsoft.com/office/powerpoint/2010/main" val="8638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B1C4-6EBF-6EF9-755A-82C4F841C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E69088-03D2-30F6-4BD2-7D9B5F464C91}"/>
              </a:ext>
            </a:extLst>
          </p:cNvPr>
          <p:cNvSpPr>
            <a:spLocks noGrp="1"/>
          </p:cNvSpPr>
          <p:nvPr>
            <p:ph type="title"/>
          </p:nvPr>
        </p:nvSpPr>
        <p:spPr>
          <a:xfrm>
            <a:off x="1995107" y="2798415"/>
            <a:ext cx="1732280" cy="752475"/>
          </a:xfrm>
        </p:spPr>
        <p:txBody>
          <a:bodyPr/>
          <a:lstStyle/>
          <a:p>
            <a:r>
              <a:rPr lang="en-IN" dirty="0"/>
              <a:t>Patent</a:t>
            </a:r>
          </a:p>
        </p:txBody>
      </p:sp>
      <p:pic>
        <p:nvPicPr>
          <p:cNvPr id="4" name="Picture 3">
            <a:extLst>
              <a:ext uri="{FF2B5EF4-FFF2-40B4-BE49-F238E27FC236}">
                <a16:creationId xmlns:a16="http://schemas.microsoft.com/office/drawing/2014/main" id="{F9154F43-1EF8-09A1-1CEB-B61BF90777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29138" y="1606325"/>
            <a:ext cx="1102360" cy="1561199"/>
          </a:xfrm>
          <a:prstGeom prst="rect">
            <a:avLst/>
          </a:prstGeom>
          <a:noFill/>
          <a:ln>
            <a:noFill/>
          </a:ln>
        </p:spPr>
      </p:pic>
      <p:grpSp>
        <p:nvGrpSpPr>
          <p:cNvPr id="6" name="Group 5">
            <a:extLst>
              <a:ext uri="{FF2B5EF4-FFF2-40B4-BE49-F238E27FC236}">
                <a16:creationId xmlns:a16="http://schemas.microsoft.com/office/drawing/2014/main" id="{75DD0564-E29C-3B39-8E6C-17ABE13A8D54}"/>
              </a:ext>
            </a:extLst>
          </p:cNvPr>
          <p:cNvGrpSpPr>
            <a:grpSpLocks/>
          </p:cNvGrpSpPr>
          <p:nvPr/>
        </p:nvGrpSpPr>
        <p:grpSpPr bwMode="auto">
          <a:xfrm>
            <a:off x="-3886200" y="2849384"/>
            <a:ext cx="3429783" cy="1031557"/>
            <a:chOff x="1440" y="370"/>
            <a:chExt cx="9539" cy="3488"/>
          </a:xfrm>
        </p:grpSpPr>
        <p:sp>
          <p:nvSpPr>
            <p:cNvPr id="8" name="Freeform 19">
              <a:extLst>
                <a:ext uri="{FF2B5EF4-FFF2-40B4-BE49-F238E27FC236}">
                  <a16:creationId xmlns:a16="http://schemas.microsoft.com/office/drawing/2014/main" id="{7F67BA37-ED81-617E-39B4-7AE397B3CFB4}"/>
                </a:ext>
              </a:extLst>
            </p:cNvPr>
            <p:cNvSpPr>
              <a:spLocks/>
            </p:cNvSpPr>
            <p:nvPr/>
          </p:nvSpPr>
          <p:spPr bwMode="auto">
            <a:xfrm>
              <a:off x="1440" y="370"/>
              <a:ext cx="606" cy="865"/>
            </a:xfrm>
            <a:custGeom>
              <a:avLst/>
              <a:gdLst>
                <a:gd name="T0" fmla="*/ 605 w 606"/>
                <a:gd name="T1" fmla="*/ 370 h 865"/>
                <a:gd name="T2" fmla="*/ 303 w 606"/>
                <a:gd name="T3" fmla="*/ 673 h 865"/>
                <a:gd name="T4" fmla="*/ 0 w 606"/>
                <a:gd name="T5" fmla="*/ 370 h 865"/>
                <a:gd name="T6" fmla="*/ 0 w 606"/>
                <a:gd name="T7" fmla="*/ 932 h 865"/>
                <a:gd name="T8" fmla="*/ 303 w 606"/>
                <a:gd name="T9" fmla="*/ 1235 h 865"/>
                <a:gd name="T10" fmla="*/ 605 w 606"/>
                <a:gd name="T11" fmla="*/ 932 h 865"/>
                <a:gd name="T12" fmla="*/ 605 w 606"/>
                <a:gd name="T13" fmla="*/ 370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 name="AutoShape 18">
              <a:extLst>
                <a:ext uri="{FF2B5EF4-FFF2-40B4-BE49-F238E27FC236}">
                  <a16:creationId xmlns:a16="http://schemas.microsoft.com/office/drawing/2014/main" id="{390DFF0C-9087-03DD-2620-2AE6104233B9}"/>
                </a:ext>
              </a:extLst>
            </p:cNvPr>
            <p:cNvSpPr>
              <a:spLocks/>
            </p:cNvSpPr>
            <p:nvPr/>
          </p:nvSpPr>
          <p:spPr bwMode="auto">
            <a:xfrm>
              <a:off x="1440" y="370"/>
              <a:ext cx="9539" cy="865"/>
            </a:xfrm>
            <a:custGeom>
              <a:avLst/>
              <a:gdLst>
                <a:gd name="T0" fmla="*/ 605 w 9539"/>
                <a:gd name="T1" fmla="*/ 370 h 865"/>
                <a:gd name="T2" fmla="*/ 605 w 9539"/>
                <a:gd name="T3" fmla="*/ 932 h 865"/>
                <a:gd name="T4" fmla="*/ 303 w 9539"/>
                <a:gd name="T5" fmla="*/ 1235 h 865"/>
                <a:gd name="T6" fmla="*/ 0 w 9539"/>
                <a:gd name="T7" fmla="*/ 932 h 865"/>
                <a:gd name="T8" fmla="*/ 0 w 9539"/>
                <a:gd name="T9" fmla="*/ 370 h 865"/>
                <a:gd name="T10" fmla="*/ 303 w 9539"/>
                <a:gd name="T11" fmla="*/ 673 h 865"/>
                <a:gd name="T12" fmla="*/ 605 w 9539"/>
                <a:gd name="T13" fmla="*/ 370 h 865"/>
                <a:gd name="T14" fmla="*/ 9539 w 9539"/>
                <a:gd name="T15" fmla="*/ 464 h 865"/>
                <a:gd name="T16" fmla="*/ 9539 w 9539"/>
                <a:gd name="T17" fmla="*/ 839 h 865"/>
                <a:gd name="T18" fmla="*/ 9532 w 9539"/>
                <a:gd name="T19" fmla="*/ 875 h 865"/>
                <a:gd name="T20" fmla="*/ 9512 w 9539"/>
                <a:gd name="T21" fmla="*/ 905 h 865"/>
                <a:gd name="T22" fmla="*/ 9482 w 9539"/>
                <a:gd name="T23" fmla="*/ 925 h 865"/>
                <a:gd name="T24" fmla="*/ 9445 w 9539"/>
                <a:gd name="T25" fmla="*/ 932 h 865"/>
                <a:gd name="T26" fmla="*/ 605 w 9539"/>
                <a:gd name="T27" fmla="*/ 932 h 865"/>
                <a:gd name="T28" fmla="*/ 605 w 9539"/>
                <a:gd name="T29" fmla="*/ 370 h 865"/>
                <a:gd name="T30" fmla="*/ 9445 w 9539"/>
                <a:gd name="T31" fmla="*/ 370 h 865"/>
                <a:gd name="T32" fmla="*/ 9482 w 9539"/>
                <a:gd name="T33" fmla="*/ 377 h 865"/>
                <a:gd name="T34" fmla="*/ 9512 w 9539"/>
                <a:gd name="T35" fmla="*/ 398 h 865"/>
                <a:gd name="T36" fmla="*/ 9532 w 9539"/>
                <a:gd name="T37" fmla="*/ 427 h 865"/>
                <a:gd name="T38" fmla="*/ 9539 w 9539"/>
                <a:gd name="T39" fmla="*/ 464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9"/>
                  </a:lnTo>
                  <a:lnTo>
                    <a:pt x="9532" y="505"/>
                  </a:lnTo>
                  <a:lnTo>
                    <a:pt x="9512" y="535"/>
                  </a:lnTo>
                  <a:lnTo>
                    <a:pt x="9482" y="555"/>
                  </a:lnTo>
                  <a:lnTo>
                    <a:pt x="9445" y="562"/>
                  </a:lnTo>
                  <a:lnTo>
                    <a:pt x="605" y="562"/>
                  </a:lnTo>
                  <a:lnTo>
                    <a:pt x="605" y="0"/>
                  </a:lnTo>
                  <a:lnTo>
                    <a:pt x="9445" y="0"/>
                  </a:lnTo>
                  <a:lnTo>
                    <a:pt x="9482" y="7"/>
                  </a:lnTo>
                  <a:lnTo>
                    <a:pt x="9512" y="28"/>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 name="Freeform 17">
              <a:extLst>
                <a:ext uri="{FF2B5EF4-FFF2-40B4-BE49-F238E27FC236}">
                  <a16:creationId xmlns:a16="http://schemas.microsoft.com/office/drawing/2014/main" id="{F3AEA255-AD81-AF32-BB49-9F1C2B6CB42F}"/>
                </a:ext>
              </a:extLst>
            </p:cNvPr>
            <p:cNvSpPr>
              <a:spLocks/>
            </p:cNvSpPr>
            <p:nvPr/>
          </p:nvSpPr>
          <p:spPr bwMode="auto">
            <a:xfrm>
              <a:off x="1440" y="1025"/>
              <a:ext cx="606" cy="865"/>
            </a:xfrm>
            <a:custGeom>
              <a:avLst/>
              <a:gdLst>
                <a:gd name="T0" fmla="*/ 605 w 606"/>
                <a:gd name="T1" fmla="*/ 1026 h 865"/>
                <a:gd name="T2" fmla="*/ 303 w 606"/>
                <a:gd name="T3" fmla="*/ 1329 h 865"/>
                <a:gd name="T4" fmla="*/ 0 w 606"/>
                <a:gd name="T5" fmla="*/ 1026 h 865"/>
                <a:gd name="T6" fmla="*/ 0 w 606"/>
                <a:gd name="T7" fmla="*/ 1588 h 865"/>
                <a:gd name="T8" fmla="*/ 303 w 606"/>
                <a:gd name="T9" fmla="*/ 1891 h 865"/>
                <a:gd name="T10" fmla="*/ 605 w 606"/>
                <a:gd name="T11" fmla="*/ 1588 h 865"/>
                <a:gd name="T12" fmla="*/ 605 w 606"/>
                <a:gd name="T13" fmla="*/ 1026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1" name="AutoShape 16">
              <a:extLst>
                <a:ext uri="{FF2B5EF4-FFF2-40B4-BE49-F238E27FC236}">
                  <a16:creationId xmlns:a16="http://schemas.microsoft.com/office/drawing/2014/main" id="{A5F5EF19-1FA8-111C-EBFF-D34B9BBC1740}"/>
                </a:ext>
              </a:extLst>
            </p:cNvPr>
            <p:cNvSpPr>
              <a:spLocks/>
            </p:cNvSpPr>
            <p:nvPr/>
          </p:nvSpPr>
          <p:spPr bwMode="auto">
            <a:xfrm>
              <a:off x="1440" y="1025"/>
              <a:ext cx="9539" cy="865"/>
            </a:xfrm>
            <a:custGeom>
              <a:avLst/>
              <a:gdLst>
                <a:gd name="T0" fmla="*/ 605 w 9539"/>
                <a:gd name="T1" fmla="*/ 1026 h 865"/>
                <a:gd name="T2" fmla="*/ 605 w 9539"/>
                <a:gd name="T3" fmla="*/ 1588 h 865"/>
                <a:gd name="T4" fmla="*/ 303 w 9539"/>
                <a:gd name="T5" fmla="*/ 1891 h 865"/>
                <a:gd name="T6" fmla="*/ 0 w 9539"/>
                <a:gd name="T7" fmla="*/ 1588 h 865"/>
                <a:gd name="T8" fmla="*/ 0 w 9539"/>
                <a:gd name="T9" fmla="*/ 1026 h 865"/>
                <a:gd name="T10" fmla="*/ 303 w 9539"/>
                <a:gd name="T11" fmla="*/ 1329 h 865"/>
                <a:gd name="T12" fmla="*/ 605 w 9539"/>
                <a:gd name="T13" fmla="*/ 1026 h 865"/>
                <a:gd name="T14" fmla="*/ 9539 w 9539"/>
                <a:gd name="T15" fmla="*/ 1120 h 865"/>
                <a:gd name="T16" fmla="*/ 9539 w 9539"/>
                <a:gd name="T17" fmla="*/ 1494 h 865"/>
                <a:gd name="T18" fmla="*/ 9532 w 9539"/>
                <a:gd name="T19" fmla="*/ 1531 h 865"/>
                <a:gd name="T20" fmla="*/ 9512 w 9539"/>
                <a:gd name="T21" fmla="*/ 1561 h 865"/>
                <a:gd name="T22" fmla="*/ 9482 w 9539"/>
                <a:gd name="T23" fmla="*/ 1581 h 865"/>
                <a:gd name="T24" fmla="*/ 9445 w 9539"/>
                <a:gd name="T25" fmla="*/ 1588 h 865"/>
                <a:gd name="T26" fmla="*/ 605 w 9539"/>
                <a:gd name="T27" fmla="*/ 1588 h 865"/>
                <a:gd name="T28" fmla="*/ 605 w 9539"/>
                <a:gd name="T29" fmla="*/ 1026 h 865"/>
                <a:gd name="T30" fmla="*/ 9445 w 9539"/>
                <a:gd name="T31" fmla="*/ 1026 h 865"/>
                <a:gd name="T32" fmla="*/ 9482 w 9539"/>
                <a:gd name="T33" fmla="*/ 1033 h 865"/>
                <a:gd name="T34" fmla="*/ 9512 w 9539"/>
                <a:gd name="T35" fmla="*/ 1053 h 865"/>
                <a:gd name="T36" fmla="*/ 9532 w 9539"/>
                <a:gd name="T37" fmla="*/ 1083 h 865"/>
                <a:gd name="T38" fmla="*/ 9539 w 9539"/>
                <a:gd name="T39" fmla="*/ 1120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8"/>
                  </a:lnTo>
                  <a:lnTo>
                    <a:pt x="9532" y="505"/>
                  </a:lnTo>
                  <a:lnTo>
                    <a:pt x="9512" y="535"/>
                  </a:lnTo>
                  <a:lnTo>
                    <a:pt x="9482" y="555"/>
                  </a:lnTo>
                  <a:lnTo>
                    <a:pt x="9445" y="562"/>
                  </a:lnTo>
                  <a:lnTo>
                    <a:pt x="605" y="562"/>
                  </a:lnTo>
                  <a:lnTo>
                    <a:pt x="605" y="0"/>
                  </a:lnTo>
                  <a:lnTo>
                    <a:pt x="9445" y="0"/>
                  </a:lnTo>
                  <a:lnTo>
                    <a:pt x="9482" y="7"/>
                  </a:lnTo>
                  <a:lnTo>
                    <a:pt x="9512" y="27"/>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2" name="Freeform 15">
              <a:extLst>
                <a:ext uri="{FF2B5EF4-FFF2-40B4-BE49-F238E27FC236}">
                  <a16:creationId xmlns:a16="http://schemas.microsoft.com/office/drawing/2014/main" id="{1B7C427D-850F-52E9-E5F7-8AE9E8BD8BBD}"/>
                </a:ext>
              </a:extLst>
            </p:cNvPr>
            <p:cNvSpPr>
              <a:spLocks/>
            </p:cNvSpPr>
            <p:nvPr/>
          </p:nvSpPr>
          <p:spPr bwMode="auto">
            <a:xfrm>
              <a:off x="1440" y="1681"/>
              <a:ext cx="606" cy="865"/>
            </a:xfrm>
            <a:custGeom>
              <a:avLst/>
              <a:gdLst>
                <a:gd name="T0" fmla="*/ 605 w 606"/>
                <a:gd name="T1" fmla="*/ 1682 h 865"/>
                <a:gd name="T2" fmla="*/ 303 w 606"/>
                <a:gd name="T3" fmla="*/ 1984 h 865"/>
                <a:gd name="T4" fmla="*/ 0 w 606"/>
                <a:gd name="T5" fmla="*/ 1682 h 865"/>
                <a:gd name="T6" fmla="*/ 0 w 606"/>
                <a:gd name="T7" fmla="*/ 2244 h 865"/>
                <a:gd name="T8" fmla="*/ 303 w 606"/>
                <a:gd name="T9" fmla="*/ 2546 h 865"/>
                <a:gd name="T10" fmla="*/ 605 w 606"/>
                <a:gd name="T11" fmla="*/ 2244 h 865"/>
                <a:gd name="T12" fmla="*/ 605 w 606"/>
                <a:gd name="T13" fmla="*/ 1682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2"/>
                  </a:lnTo>
                  <a:lnTo>
                    <a:pt x="0" y="0"/>
                  </a:lnTo>
                  <a:lnTo>
                    <a:pt x="0" y="562"/>
                  </a:lnTo>
                  <a:lnTo>
                    <a:pt x="303" y="864"/>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3" name="AutoShape 14">
              <a:extLst>
                <a:ext uri="{FF2B5EF4-FFF2-40B4-BE49-F238E27FC236}">
                  <a16:creationId xmlns:a16="http://schemas.microsoft.com/office/drawing/2014/main" id="{F853FDAB-161F-177C-DCA2-1F90074E6753}"/>
                </a:ext>
              </a:extLst>
            </p:cNvPr>
            <p:cNvSpPr>
              <a:spLocks/>
            </p:cNvSpPr>
            <p:nvPr/>
          </p:nvSpPr>
          <p:spPr bwMode="auto">
            <a:xfrm>
              <a:off x="1440" y="1681"/>
              <a:ext cx="9539" cy="865"/>
            </a:xfrm>
            <a:custGeom>
              <a:avLst/>
              <a:gdLst>
                <a:gd name="T0" fmla="*/ 605 w 9539"/>
                <a:gd name="T1" fmla="*/ 1682 h 865"/>
                <a:gd name="T2" fmla="*/ 605 w 9539"/>
                <a:gd name="T3" fmla="*/ 2244 h 865"/>
                <a:gd name="T4" fmla="*/ 303 w 9539"/>
                <a:gd name="T5" fmla="*/ 2546 h 865"/>
                <a:gd name="T6" fmla="*/ 0 w 9539"/>
                <a:gd name="T7" fmla="*/ 2244 h 865"/>
                <a:gd name="T8" fmla="*/ 0 w 9539"/>
                <a:gd name="T9" fmla="*/ 1682 h 865"/>
                <a:gd name="T10" fmla="*/ 303 w 9539"/>
                <a:gd name="T11" fmla="*/ 1984 h 865"/>
                <a:gd name="T12" fmla="*/ 605 w 9539"/>
                <a:gd name="T13" fmla="*/ 1682 h 865"/>
                <a:gd name="T14" fmla="*/ 9539 w 9539"/>
                <a:gd name="T15" fmla="*/ 1775 h 865"/>
                <a:gd name="T16" fmla="*/ 9539 w 9539"/>
                <a:gd name="T17" fmla="*/ 2150 h 865"/>
                <a:gd name="T18" fmla="*/ 9532 w 9539"/>
                <a:gd name="T19" fmla="*/ 2187 h 865"/>
                <a:gd name="T20" fmla="*/ 9512 w 9539"/>
                <a:gd name="T21" fmla="*/ 2216 h 865"/>
                <a:gd name="T22" fmla="*/ 9482 w 9539"/>
                <a:gd name="T23" fmla="*/ 2236 h 865"/>
                <a:gd name="T24" fmla="*/ 9445 w 9539"/>
                <a:gd name="T25" fmla="*/ 2244 h 865"/>
                <a:gd name="T26" fmla="*/ 605 w 9539"/>
                <a:gd name="T27" fmla="*/ 2244 h 865"/>
                <a:gd name="T28" fmla="*/ 605 w 9539"/>
                <a:gd name="T29" fmla="*/ 1682 h 865"/>
                <a:gd name="T30" fmla="*/ 9445 w 9539"/>
                <a:gd name="T31" fmla="*/ 1682 h 865"/>
                <a:gd name="T32" fmla="*/ 9482 w 9539"/>
                <a:gd name="T33" fmla="*/ 1689 h 865"/>
                <a:gd name="T34" fmla="*/ 9512 w 9539"/>
                <a:gd name="T35" fmla="*/ 1709 h 865"/>
                <a:gd name="T36" fmla="*/ 9532 w 9539"/>
                <a:gd name="T37" fmla="*/ 1739 h 865"/>
                <a:gd name="T38" fmla="*/ 9539 w 9539"/>
                <a:gd name="T39" fmla="*/ 1775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4"/>
                  </a:lnTo>
                  <a:lnTo>
                    <a:pt x="0" y="562"/>
                  </a:lnTo>
                  <a:lnTo>
                    <a:pt x="0" y="0"/>
                  </a:lnTo>
                  <a:lnTo>
                    <a:pt x="303" y="302"/>
                  </a:lnTo>
                  <a:lnTo>
                    <a:pt x="605" y="0"/>
                  </a:lnTo>
                  <a:close/>
                  <a:moveTo>
                    <a:pt x="9539" y="93"/>
                  </a:moveTo>
                  <a:lnTo>
                    <a:pt x="9539" y="468"/>
                  </a:lnTo>
                  <a:lnTo>
                    <a:pt x="9532" y="505"/>
                  </a:lnTo>
                  <a:lnTo>
                    <a:pt x="9512" y="534"/>
                  </a:lnTo>
                  <a:lnTo>
                    <a:pt x="9482" y="554"/>
                  </a:lnTo>
                  <a:lnTo>
                    <a:pt x="9445" y="562"/>
                  </a:lnTo>
                  <a:lnTo>
                    <a:pt x="605" y="562"/>
                  </a:lnTo>
                  <a:lnTo>
                    <a:pt x="605" y="0"/>
                  </a:lnTo>
                  <a:lnTo>
                    <a:pt x="9445" y="0"/>
                  </a:lnTo>
                  <a:lnTo>
                    <a:pt x="9482" y="7"/>
                  </a:lnTo>
                  <a:lnTo>
                    <a:pt x="9512" y="27"/>
                  </a:lnTo>
                  <a:lnTo>
                    <a:pt x="9532" y="57"/>
                  </a:lnTo>
                  <a:lnTo>
                    <a:pt x="9539" y="93"/>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4" name="Freeform 13">
              <a:extLst>
                <a:ext uri="{FF2B5EF4-FFF2-40B4-BE49-F238E27FC236}">
                  <a16:creationId xmlns:a16="http://schemas.microsoft.com/office/drawing/2014/main" id="{91D82BCE-F8F4-E2F5-BEE0-853BA51A897E}"/>
                </a:ext>
              </a:extLst>
            </p:cNvPr>
            <p:cNvSpPr>
              <a:spLocks/>
            </p:cNvSpPr>
            <p:nvPr/>
          </p:nvSpPr>
          <p:spPr bwMode="auto">
            <a:xfrm>
              <a:off x="1440" y="2337"/>
              <a:ext cx="606" cy="865"/>
            </a:xfrm>
            <a:custGeom>
              <a:avLst/>
              <a:gdLst>
                <a:gd name="T0" fmla="*/ 605 w 606"/>
                <a:gd name="T1" fmla="*/ 2337 h 865"/>
                <a:gd name="T2" fmla="*/ 303 w 606"/>
                <a:gd name="T3" fmla="*/ 2640 h 865"/>
                <a:gd name="T4" fmla="*/ 0 w 606"/>
                <a:gd name="T5" fmla="*/ 2337 h 865"/>
                <a:gd name="T6" fmla="*/ 0 w 606"/>
                <a:gd name="T7" fmla="*/ 2900 h 865"/>
                <a:gd name="T8" fmla="*/ 303 w 606"/>
                <a:gd name="T9" fmla="*/ 3202 h 865"/>
                <a:gd name="T10" fmla="*/ 605 w 606"/>
                <a:gd name="T11" fmla="*/ 290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3"/>
                  </a:lnTo>
                  <a:lnTo>
                    <a:pt x="303" y="865"/>
                  </a:lnTo>
                  <a:lnTo>
                    <a:pt x="605" y="563"/>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5" name="Freeform 12">
              <a:extLst>
                <a:ext uri="{FF2B5EF4-FFF2-40B4-BE49-F238E27FC236}">
                  <a16:creationId xmlns:a16="http://schemas.microsoft.com/office/drawing/2014/main" id="{B17663B5-F914-C6D2-3631-88791ACABC8E}"/>
                </a:ext>
              </a:extLst>
            </p:cNvPr>
            <p:cNvSpPr>
              <a:spLocks/>
            </p:cNvSpPr>
            <p:nvPr/>
          </p:nvSpPr>
          <p:spPr bwMode="auto">
            <a:xfrm>
              <a:off x="1440" y="2337"/>
              <a:ext cx="606" cy="865"/>
            </a:xfrm>
            <a:custGeom>
              <a:avLst/>
              <a:gdLst>
                <a:gd name="T0" fmla="*/ 605 w 606"/>
                <a:gd name="T1" fmla="*/ 2337 h 865"/>
                <a:gd name="T2" fmla="*/ 605 w 606"/>
                <a:gd name="T3" fmla="*/ 2900 h 865"/>
                <a:gd name="T4" fmla="*/ 303 w 606"/>
                <a:gd name="T5" fmla="*/ 3202 h 865"/>
                <a:gd name="T6" fmla="*/ 0 w 606"/>
                <a:gd name="T7" fmla="*/ 2900 h 865"/>
                <a:gd name="T8" fmla="*/ 0 w 606"/>
                <a:gd name="T9" fmla="*/ 2337 h 865"/>
                <a:gd name="T10" fmla="*/ 303 w 606"/>
                <a:gd name="T11" fmla="*/ 264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3"/>
                  </a:lnTo>
                  <a:lnTo>
                    <a:pt x="303" y="865"/>
                  </a:lnTo>
                  <a:lnTo>
                    <a:pt x="0" y="563"/>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6" name="Freeform 11">
              <a:extLst>
                <a:ext uri="{FF2B5EF4-FFF2-40B4-BE49-F238E27FC236}">
                  <a16:creationId xmlns:a16="http://schemas.microsoft.com/office/drawing/2014/main" id="{F93FBF03-BA82-3847-72FD-14296904CA21}"/>
                </a:ext>
              </a:extLst>
            </p:cNvPr>
            <p:cNvSpPr>
              <a:spLocks/>
            </p:cNvSpPr>
            <p:nvPr/>
          </p:nvSpPr>
          <p:spPr bwMode="auto">
            <a:xfrm>
              <a:off x="2045" y="2337"/>
              <a:ext cx="8934" cy="563"/>
            </a:xfrm>
            <a:custGeom>
              <a:avLst/>
              <a:gdLst>
                <a:gd name="T0" fmla="*/ 8934 w 8934"/>
                <a:gd name="T1" fmla="*/ 2431 h 563"/>
                <a:gd name="T2" fmla="*/ 8934 w 8934"/>
                <a:gd name="T3" fmla="*/ 2806 h 563"/>
                <a:gd name="T4" fmla="*/ 8927 w 8934"/>
                <a:gd name="T5" fmla="*/ 2842 h 563"/>
                <a:gd name="T6" fmla="*/ 8907 w 8934"/>
                <a:gd name="T7" fmla="*/ 2872 h 563"/>
                <a:gd name="T8" fmla="*/ 8877 w 8934"/>
                <a:gd name="T9" fmla="*/ 2892 h 563"/>
                <a:gd name="T10" fmla="*/ 8840 w 8934"/>
                <a:gd name="T11" fmla="*/ 2900 h 563"/>
                <a:gd name="T12" fmla="*/ 0 w 8934"/>
                <a:gd name="T13" fmla="*/ 2900 h 563"/>
                <a:gd name="T14" fmla="*/ 0 w 8934"/>
                <a:gd name="T15" fmla="*/ 2337 h 563"/>
                <a:gd name="T16" fmla="*/ 8840 w 8934"/>
                <a:gd name="T17" fmla="*/ 2337 h 563"/>
                <a:gd name="T18" fmla="*/ 8877 w 8934"/>
                <a:gd name="T19" fmla="*/ 2345 h 563"/>
                <a:gd name="T20" fmla="*/ 8907 w 8934"/>
                <a:gd name="T21" fmla="*/ 2365 h 563"/>
                <a:gd name="T22" fmla="*/ 8927 w 8934"/>
                <a:gd name="T23" fmla="*/ 2395 h 563"/>
                <a:gd name="T24" fmla="*/ 8934 w 8934"/>
                <a:gd name="T25" fmla="*/ 2431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3"/>
                  </a:lnTo>
                  <a:lnTo>
                    <a:pt x="0" y="563"/>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Freeform 10">
              <a:extLst>
                <a:ext uri="{FF2B5EF4-FFF2-40B4-BE49-F238E27FC236}">
                  <a16:creationId xmlns:a16="http://schemas.microsoft.com/office/drawing/2014/main" id="{F4BE6C82-1EB7-4934-A912-CF59C1F0BF7E}"/>
                </a:ext>
              </a:extLst>
            </p:cNvPr>
            <p:cNvSpPr>
              <a:spLocks/>
            </p:cNvSpPr>
            <p:nvPr/>
          </p:nvSpPr>
          <p:spPr bwMode="auto">
            <a:xfrm>
              <a:off x="1440" y="2993"/>
              <a:ext cx="606" cy="865"/>
            </a:xfrm>
            <a:custGeom>
              <a:avLst/>
              <a:gdLst>
                <a:gd name="T0" fmla="*/ 605 w 606"/>
                <a:gd name="T1" fmla="*/ 2993 h 865"/>
                <a:gd name="T2" fmla="*/ 303 w 606"/>
                <a:gd name="T3" fmla="*/ 3296 h 865"/>
                <a:gd name="T4" fmla="*/ 0 w 606"/>
                <a:gd name="T5" fmla="*/ 2993 h 865"/>
                <a:gd name="T6" fmla="*/ 0 w 606"/>
                <a:gd name="T7" fmla="*/ 3555 h 865"/>
                <a:gd name="T8" fmla="*/ 303 w 606"/>
                <a:gd name="T9" fmla="*/ 3858 h 865"/>
                <a:gd name="T10" fmla="*/ 605 w 606"/>
                <a:gd name="T11" fmla="*/ 3555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8" name="Freeform 9">
              <a:extLst>
                <a:ext uri="{FF2B5EF4-FFF2-40B4-BE49-F238E27FC236}">
                  <a16:creationId xmlns:a16="http://schemas.microsoft.com/office/drawing/2014/main" id="{120D56FD-CFF6-A892-2F3D-FFC1700F6918}"/>
                </a:ext>
              </a:extLst>
            </p:cNvPr>
            <p:cNvSpPr>
              <a:spLocks/>
            </p:cNvSpPr>
            <p:nvPr/>
          </p:nvSpPr>
          <p:spPr bwMode="auto">
            <a:xfrm>
              <a:off x="1440" y="2993"/>
              <a:ext cx="606" cy="865"/>
            </a:xfrm>
            <a:custGeom>
              <a:avLst/>
              <a:gdLst>
                <a:gd name="T0" fmla="*/ 605 w 606"/>
                <a:gd name="T1" fmla="*/ 2993 h 865"/>
                <a:gd name="T2" fmla="*/ 605 w 606"/>
                <a:gd name="T3" fmla="*/ 3555 h 865"/>
                <a:gd name="T4" fmla="*/ 303 w 606"/>
                <a:gd name="T5" fmla="*/ 3858 h 865"/>
                <a:gd name="T6" fmla="*/ 0 w 606"/>
                <a:gd name="T7" fmla="*/ 3555 h 865"/>
                <a:gd name="T8" fmla="*/ 0 w 606"/>
                <a:gd name="T9" fmla="*/ 2993 h 865"/>
                <a:gd name="T10" fmla="*/ 303 w 606"/>
                <a:gd name="T11" fmla="*/ 3296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2"/>
                  </a:lnTo>
                  <a:lnTo>
                    <a:pt x="303" y="865"/>
                  </a:lnTo>
                  <a:lnTo>
                    <a:pt x="0" y="562"/>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Freeform 8">
              <a:extLst>
                <a:ext uri="{FF2B5EF4-FFF2-40B4-BE49-F238E27FC236}">
                  <a16:creationId xmlns:a16="http://schemas.microsoft.com/office/drawing/2014/main" id="{E601DDFE-B607-13AF-3D33-F147C4EF88E6}"/>
                </a:ext>
              </a:extLst>
            </p:cNvPr>
            <p:cNvSpPr>
              <a:spLocks/>
            </p:cNvSpPr>
            <p:nvPr/>
          </p:nvSpPr>
          <p:spPr bwMode="auto">
            <a:xfrm>
              <a:off x="2045" y="2993"/>
              <a:ext cx="8934" cy="563"/>
            </a:xfrm>
            <a:custGeom>
              <a:avLst/>
              <a:gdLst>
                <a:gd name="T0" fmla="*/ 8934 w 8934"/>
                <a:gd name="T1" fmla="*/ 3087 h 563"/>
                <a:gd name="T2" fmla="*/ 8934 w 8934"/>
                <a:gd name="T3" fmla="*/ 3462 h 563"/>
                <a:gd name="T4" fmla="*/ 8927 w 8934"/>
                <a:gd name="T5" fmla="*/ 3498 h 563"/>
                <a:gd name="T6" fmla="*/ 8907 w 8934"/>
                <a:gd name="T7" fmla="*/ 3528 h 563"/>
                <a:gd name="T8" fmla="*/ 8877 w 8934"/>
                <a:gd name="T9" fmla="*/ 3548 h 563"/>
                <a:gd name="T10" fmla="*/ 8840 w 8934"/>
                <a:gd name="T11" fmla="*/ 3555 h 563"/>
                <a:gd name="T12" fmla="*/ 0 w 8934"/>
                <a:gd name="T13" fmla="*/ 3555 h 563"/>
                <a:gd name="T14" fmla="*/ 0 w 8934"/>
                <a:gd name="T15" fmla="*/ 2993 h 563"/>
                <a:gd name="T16" fmla="*/ 8840 w 8934"/>
                <a:gd name="T17" fmla="*/ 2993 h 563"/>
                <a:gd name="T18" fmla="*/ 8877 w 8934"/>
                <a:gd name="T19" fmla="*/ 3001 h 563"/>
                <a:gd name="T20" fmla="*/ 8907 w 8934"/>
                <a:gd name="T21" fmla="*/ 3021 h 563"/>
                <a:gd name="T22" fmla="*/ 8927 w 8934"/>
                <a:gd name="T23" fmla="*/ 3051 h 563"/>
                <a:gd name="T24" fmla="*/ 8934 w 8934"/>
                <a:gd name="T25" fmla="*/ 3087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2"/>
                  </a:lnTo>
                  <a:lnTo>
                    <a:pt x="0" y="562"/>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Text Box 7">
              <a:extLst>
                <a:ext uri="{FF2B5EF4-FFF2-40B4-BE49-F238E27FC236}">
                  <a16:creationId xmlns:a16="http://schemas.microsoft.com/office/drawing/2014/main" id="{F2DFE05D-C8A6-1D77-8B37-F24FF3492C6F}"/>
                </a:ext>
              </a:extLst>
            </p:cNvPr>
            <p:cNvSpPr txBox="1">
              <a:spLocks noChangeArrowheads="1"/>
            </p:cNvSpPr>
            <p:nvPr/>
          </p:nvSpPr>
          <p:spPr bwMode="auto">
            <a:xfrm>
              <a:off x="2169" y="554"/>
              <a:ext cx="51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Data Collection and Preprocessing</a:t>
              </a:r>
            </a:p>
          </p:txBody>
        </p:sp>
        <p:sp>
          <p:nvSpPr>
            <p:cNvPr id="21" name="Text Box 6">
              <a:extLst>
                <a:ext uri="{FF2B5EF4-FFF2-40B4-BE49-F238E27FC236}">
                  <a16:creationId xmlns:a16="http://schemas.microsoft.com/office/drawing/2014/main" id="{A7823379-EC58-718F-475F-9AB98DA175F2}"/>
                </a:ext>
              </a:extLst>
            </p:cNvPr>
            <p:cNvSpPr txBox="1">
              <a:spLocks noChangeArrowheads="1"/>
            </p:cNvSpPr>
            <p:nvPr/>
          </p:nvSpPr>
          <p:spPr bwMode="auto">
            <a:xfrm>
              <a:off x="2169" y="1210"/>
              <a:ext cx="8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Machine Learning Model Development</a:t>
              </a:r>
            </a:p>
          </p:txBody>
        </p:sp>
        <p:sp>
          <p:nvSpPr>
            <p:cNvPr id="22" name="Text Box 17">
              <a:extLst>
                <a:ext uri="{FF2B5EF4-FFF2-40B4-BE49-F238E27FC236}">
                  <a16:creationId xmlns:a16="http://schemas.microsoft.com/office/drawing/2014/main" id="{66CAC32F-3D7A-1E56-2101-A5FBBBD889A2}"/>
                </a:ext>
              </a:extLst>
            </p:cNvPr>
            <p:cNvSpPr txBox="1">
              <a:spLocks noChangeArrowheads="1"/>
            </p:cNvSpPr>
            <p:nvPr/>
          </p:nvSpPr>
          <p:spPr bwMode="auto">
            <a:xfrm>
              <a:off x="2169" y="1866"/>
              <a:ext cx="514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Mobile App Development</a:t>
              </a:r>
            </a:p>
          </p:txBody>
        </p:sp>
        <p:sp>
          <p:nvSpPr>
            <p:cNvPr id="23" name="Text Box 18">
              <a:extLst>
                <a:ext uri="{FF2B5EF4-FFF2-40B4-BE49-F238E27FC236}">
                  <a16:creationId xmlns:a16="http://schemas.microsoft.com/office/drawing/2014/main" id="{012B80D1-3098-20C6-0A89-BE18AA56BEAF}"/>
                </a:ext>
              </a:extLst>
            </p:cNvPr>
            <p:cNvSpPr txBox="1">
              <a:spLocks noChangeArrowheads="1"/>
            </p:cNvSpPr>
            <p:nvPr/>
          </p:nvSpPr>
          <p:spPr bwMode="auto">
            <a:xfrm>
              <a:off x="2169" y="2522"/>
              <a:ext cx="853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Integrating Model into Mobile App</a:t>
              </a:r>
            </a:p>
          </p:txBody>
        </p:sp>
        <p:sp>
          <p:nvSpPr>
            <p:cNvPr id="24" name="Text Box 19">
              <a:extLst>
                <a:ext uri="{FF2B5EF4-FFF2-40B4-BE49-F238E27FC236}">
                  <a16:creationId xmlns:a16="http://schemas.microsoft.com/office/drawing/2014/main" id="{80E6CBA4-4FA9-3636-0B9B-927188E41079}"/>
                </a:ext>
              </a:extLst>
            </p:cNvPr>
            <p:cNvSpPr txBox="1">
              <a:spLocks noChangeArrowheads="1"/>
            </p:cNvSpPr>
            <p:nvPr/>
          </p:nvSpPr>
          <p:spPr bwMode="auto">
            <a:xfrm>
              <a:off x="2169" y="3109"/>
              <a:ext cx="542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gn="just">
                <a:spcBef>
                  <a:spcPts val="0"/>
                </a:spcBef>
                <a:spcAft>
                  <a:spcPts val="0"/>
                </a:spcAft>
                <a:buSzPts val="1000"/>
                <a:buFont typeface="Carlito" panose="020F0502020204030204" pitchFamily="34" charset="0"/>
                <a:buChar char="•"/>
              </a:pPr>
              <a:r>
                <a:rPr lang="en-IN" sz="1200" dirty="0">
                  <a:effectLst/>
                  <a:latin typeface="Times New Roman" panose="02020603050405020304" pitchFamily="18" charset="0"/>
                  <a:ea typeface="Times New Roman" panose="02020603050405020304" pitchFamily="18" charset="0"/>
                </a:rPr>
                <a:t>Testing and Deployment</a:t>
              </a:r>
              <a:endParaRPr lang="en-IN" sz="1200" spc="-10" dirty="0">
                <a:effectLst/>
                <a:latin typeface="Times New Roman" panose="02020603050405020304" pitchFamily="18" charset="0"/>
                <a:ea typeface="Carlito" panose="020F0502020204030204" pitchFamily="34" charset="0"/>
              </a:endParaRPr>
            </a:p>
          </p:txBody>
        </p:sp>
      </p:grpSp>
      <p:pic>
        <p:nvPicPr>
          <p:cNvPr id="25" name="Picture 24">
            <a:extLst>
              <a:ext uri="{FF2B5EF4-FFF2-40B4-BE49-F238E27FC236}">
                <a16:creationId xmlns:a16="http://schemas.microsoft.com/office/drawing/2014/main" id="{3D55803A-2CD5-A1F7-B679-C54509E9757A}"/>
              </a:ext>
            </a:extLst>
          </p:cNvPr>
          <p:cNvPicPr>
            <a:picLocks noChangeAspect="1"/>
          </p:cNvPicPr>
          <p:nvPr/>
        </p:nvPicPr>
        <p:blipFill>
          <a:blip r:embed="rId3"/>
          <a:stretch>
            <a:fillRect/>
          </a:stretch>
        </p:blipFill>
        <p:spPr>
          <a:xfrm>
            <a:off x="5354320" y="-579734"/>
            <a:ext cx="6157413" cy="7948552"/>
          </a:xfrm>
          <a:prstGeom prst="rect">
            <a:avLst/>
          </a:prstGeom>
        </p:spPr>
      </p:pic>
      <p:sp>
        <p:nvSpPr>
          <p:cNvPr id="26" name="TextBox 25">
            <a:extLst>
              <a:ext uri="{FF2B5EF4-FFF2-40B4-BE49-F238E27FC236}">
                <a16:creationId xmlns:a16="http://schemas.microsoft.com/office/drawing/2014/main" id="{B4ABF72A-B504-616F-7F3A-4D8F559C571E}"/>
              </a:ext>
            </a:extLst>
          </p:cNvPr>
          <p:cNvSpPr txBox="1"/>
          <p:nvPr/>
        </p:nvSpPr>
        <p:spPr>
          <a:xfrm>
            <a:off x="2142427" y="3366224"/>
            <a:ext cx="1658620" cy="369332"/>
          </a:xfrm>
          <a:prstGeom prst="rect">
            <a:avLst/>
          </a:prstGeom>
          <a:noFill/>
        </p:spPr>
        <p:txBody>
          <a:bodyPr wrap="square" rtlCol="0">
            <a:spAutoFit/>
          </a:bodyPr>
          <a:lstStyle/>
          <a:p>
            <a:r>
              <a:rPr lang="en-US" dirty="0"/>
              <a:t>( Published )</a:t>
            </a:r>
            <a:endParaRPr lang="en-IN" dirty="0"/>
          </a:p>
        </p:txBody>
      </p:sp>
    </p:spTree>
    <p:extLst>
      <p:ext uri="{BB962C8B-B14F-4D97-AF65-F5344CB8AC3E}">
        <p14:creationId xmlns:p14="http://schemas.microsoft.com/office/powerpoint/2010/main" val="365447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CF170-B669-0E51-2112-17CE187BE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D1E05E-2F9C-751B-BC42-2CA49073206C}"/>
              </a:ext>
            </a:extLst>
          </p:cNvPr>
          <p:cNvSpPr>
            <a:spLocks noGrp="1"/>
          </p:cNvSpPr>
          <p:nvPr>
            <p:ph type="title"/>
          </p:nvPr>
        </p:nvSpPr>
        <p:spPr>
          <a:xfrm>
            <a:off x="4728410" y="114322"/>
            <a:ext cx="2735179" cy="752475"/>
          </a:xfrm>
        </p:spPr>
        <p:txBody>
          <a:bodyPr>
            <a:normAutofit fontScale="90000"/>
          </a:bodyPr>
          <a:lstStyle/>
          <a:p>
            <a:r>
              <a:rPr lang="en-IN" dirty="0"/>
              <a:t>YUKTI Portal</a:t>
            </a:r>
          </a:p>
        </p:txBody>
      </p:sp>
      <p:pic>
        <p:nvPicPr>
          <p:cNvPr id="4" name="Picture 3">
            <a:extLst>
              <a:ext uri="{FF2B5EF4-FFF2-40B4-BE49-F238E27FC236}">
                <a16:creationId xmlns:a16="http://schemas.microsoft.com/office/drawing/2014/main" id="{76A82648-75C6-A297-DCAB-444A59F5F7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29138" y="1606325"/>
            <a:ext cx="1102360" cy="1561199"/>
          </a:xfrm>
          <a:prstGeom prst="rect">
            <a:avLst/>
          </a:prstGeom>
          <a:noFill/>
          <a:ln>
            <a:noFill/>
          </a:ln>
        </p:spPr>
      </p:pic>
      <p:grpSp>
        <p:nvGrpSpPr>
          <p:cNvPr id="6" name="Group 5">
            <a:extLst>
              <a:ext uri="{FF2B5EF4-FFF2-40B4-BE49-F238E27FC236}">
                <a16:creationId xmlns:a16="http://schemas.microsoft.com/office/drawing/2014/main" id="{1959BB04-9A88-9FEB-D6C7-D28024E8F00E}"/>
              </a:ext>
            </a:extLst>
          </p:cNvPr>
          <p:cNvGrpSpPr>
            <a:grpSpLocks/>
          </p:cNvGrpSpPr>
          <p:nvPr/>
        </p:nvGrpSpPr>
        <p:grpSpPr bwMode="auto">
          <a:xfrm>
            <a:off x="-3886200" y="2849384"/>
            <a:ext cx="3429783" cy="1031557"/>
            <a:chOff x="1440" y="370"/>
            <a:chExt cx="9539" cy="3488"/>
          </a:xfrm>
        </p:grpSpPr>
        <p:sp>
          <p:nvSpPr>
            <p:cNvPr id="8" name="Freeform 19">
              <a:extLst>
                <a:ext uri="{FF2B5EF4-FFF2-40B4-BE49-F238E27FC236}">
                  <a16:creationId xmlns:a16="http://schemas.microsoft.com/office/drawing/2014/main" id="{30E857D9-CF4E-B814-0F93-022074A61E83}"/>
                </a:ext>
              </a:extLst>
            </p:cNvPr>
            <p:cNvSpPr>
              <a:spLocks/>
            </p:cNvSpPr>
            <p:nvPr/>
          </p:nvSpPr>
          <p:spPr bwMode="auto">
            <a:xfrm>
              <a:off x="1440" y="370"/>
              <a:ext cx="606" cy="865"/>
            </a:xfrm>
            <a:custGeom>
              <a:avLst/>
              <a:gdLst>
                <a:gd name="T0" fmla="*/ 605 w 606"/>
                <a:gd name="T1" fmla="*/ 370 h 865"/>
                <a:gd name="T2" fmla="*/ 303 w 606"/>
                <a:gd name="T3" fmla="*/ 673 h 865"/>
                <a:gd name="T4" fmla="*/ 0 w 606"/>
                <a:gd name="T5" fmla="*/ 370 h 865"/>
                <a:gd name="T6" fmla="*/ 0 w 606"/>
                <a:gd name="T7" fmla="*/ 932 h 865"/>
                <a:gd name="T8" fmla="*/ 303 w 606"/>
                <a:gd name="T9" fmla="*/ 1235 h 865"/>
                <a:gd name="T10" fmla="*/ 605 w 606"/>
                <a:gd name="T11" fmla="*/ 932 h 865"/>
                <a:gd name="T12" fmla="*/ 605 w 606"/>
                <a:gd name="T13" fmla="*/ 370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 name="AutoShape 18">
              <a:extLst>
                <a:ext uri="{FF2B5EF4-FFF2-40B4-BE49-F238E27FC236}">
                  <a16:creationId xmlns:a16="http://schemas.microsoft.com/office/drawing/2014/main" id="{A139B323-05CF-6FD7-962A-007691277E19}"/>
                </a:ext>
              </a:extLst>
            </p:cNvPr>
            <p:cNvSpPr>
              <a:spLocks/>
            </p:cNvSpPr>
            <p:nvPr/>
          </p:nvSpPr>
          <p:spPr bwMode="auto">
            <a:xfrm>
              <a:off x="1440" y="370"/>
              <a:ext cx="9539" cy="865"/>
            </a:xfrm>
            <a:custGeom>
              <a:avLst/>
              <a:gdLst>
                <a:gd name="T0" fmla="*/ 605 w 9539"/>
                <a:gd name="T1" fmla="*/ 370 h 865"/>
                <a:gd name="T2" fmla="*/ 605 w 9539"/>
                <a:gd name="T3" fmla="*/ 932 h 865"/>
                <a:gd name="T4" fmla="*/ 303 w 9539"/>
                <a:gd name="T5" fmla="*/ 1235 h 865"/>
                <a:gd name="T6" fmla="*/ 0 w 9539"/>
                <a:gd name="T7" fmla="*/ 932 h 865"/>
                <a:gd name="T8" fmla="*/ 0 w 9539"/>
                <a:gd name="T9" fmla="*/ 370 h 865"/>
                <a:gd name="T10" fmla="*/ 303 w 9539"/>
                <a:gd name="T11" fmla="*/ 673 h 865"/>
                <a:gd name="T12" fmla="*/ 605 w 9539"/>
                <a:gd name="T13" fmla="*/ 370 h 865"/>
                <a:gd name="T14" fmla="*/ 9539 w 9539"/>
                <a:gd name="T15" fmla="*/ 464 h 865"/>
                <a:gd name="T16" fmla="*/ 9539 w 9539"/>
                <a:gd name="T17" fmla="*/ 839 h 865"/>
                <a:gd name="T18" fmla="*/ 9532 w 9539"/>
                <a:gd name="T19" fmla="*/ 875 h 865"/>
                <a:gd name="T20" fmla="*/ 9512 w 9539"/>
                <a:gd name="T21" fmla="*/ 905 h 865"/>
                <a:gd name="T22" fmla="*/ 9482 w 9539"/>
                <a:gd name="T23" fmla="*/ 925 h 865"/>
                <a:gd name="T24" fmla="*/ 9445 w 9539"/>
                <a:gd name="T25" fmla="*/ 932 h 865"/>
                <a:gd name="T26" fmla="*/ 605 w 9539"/>
                <a:gd name="T27" fmla="*/ 932 h 865"/>
                <a:gd name="T28" fmla="*/ 605 w 9539"/>
                <a:gd name="T29" fmla="*/ 370 h 865"/>
                <a:gd name="T30" fmla="*/ 9445 w 9539"/>
                <a:gd name="T31" fmla="*/ 370 h 865"/>
                <a:gd name="T32" fmla="*/ 9482 w 9539"/>
                <a:gd name="T33" fmla="*/ 377 h 865"/>
                <a:gd name="T34" fmla="*/ 9512 w 9539"/>
                <a:gd name="T35" fmla="*/ 398 h 865"/>
                <a:gd name="T36" fmla="*/ 9532 w 9539"/>
                <a:gd name="T37" fmla="*/ 427 h 865"/>
                <a:gd name="T38" fmla="*/ 9539 w 9539"/>
                <a:gd name="T39" fmla="*/ 464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9"/>
                  </a:lnTo>
                  <a:lnTo>
                    <a:pt x="9532" y="505"/>
                  </a:lnTo>
                  <a:lnTo>
                    <a:pt x="9512" y="535"/>
                  </a:lnTo>
                  <a:lnTo>
                    <a:pt x="9482" y="555"/>
                  </a:lnTo>
                  <a:lnTo>
                    <a:pt x="9445" y="562"/>
                  </a:lnTo>
                  <a:lnTo>
                    <a:pt x="605" y="562"/>
                  </a:lnTo>
                  <a:lnTo>
                    <a:pt x="605" y="0"/>
                  </a:lnTo>
                  <a:lnTo>
                    <a:pt x="9445" y="0"/>
                  </a:lnTo>
                  <a:lnTo>
                    <a:pt x="9482" y="7"/>
                  </a:lnTo>
                  <a:lnTo>
                    <a:pt x="9512" y="28"/>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 name="Freeform 17">
              <a:extLst>
                <a:ext uri="{FF2B5EF4-FFF2-40B4-BE49-F238E27FC236}">
                  <a16:creationId xmlns:a16="http://schemas.microsoft.com/office/drawing/2014/main" id="{3588519A-BD3D-E37C-D6E1-65B725C6D1D2}"/>
                </a:ext>
              </a:extLst>
            </p:cNvPr>
            <p:cNvSpPr>
              <a:spLocks/>
            </p:cNvSpPr>
            <p:nvPr/>
          </p:nvSpPr>
          <p:spPr bwMode="auto">
            <a:xfrm>
              <a:off x="1440" y="1025"/>
              <a:ext cx="606" cy="865"/>
            </a:xfrm>
            <a:custGeom>
              <a:avLst/>
              <a:gdLst>
                <a:gd name="T0" fmla="*/ 605 w 606"/>
                <a:gd name="T1" fmla="*/ 1026 h 865"/>
                <a:gd name="T2" fmla="*/ 303 w 606"/>
                <a:gd name="T3" fmla="*/ 1329 h 865"/>
                <a:gd name="T4" fmla="*/ 0 w 606"/>
                <a:gd name="T5" fmla="*/ 1026 h 865"/>
                <a:gd name="T6" fmla="*/ 0 w 606"/>
                <a:gd name="T7" fmla="*/ 1588 h 865"/>
                <a:gd name="T8" fmla="*/ 303 w 606"/>
                <a:gd name="T9" fmla="*/ 1891 h 865"/>
                <a:gd name="T10" fmla="*/ 605 w 606"/>
                <a:gd name="T11" fmla="*/ 1588 h 865"/>
                <a:gd name="T12" fmla="*/ 605 w 606"/>
                <a:gd name="T13" fmla="*/ 1026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1" name="AutoShape 16">
              <a:extLst>
                <a:ext uri="{FF2B5EF4-FFF2-40B4-BE49-F238E27FC236}">
                  <a16:creationId xmlns:a16="http://schemas.microsoft.com/office/drawing/2014/main" id="{AB10AF9C-FA00-67D6-0DBD-888B6E0EC58A}"/>
                </a:ext>
              </a:extLst>
            </p:cNvPr>
            <p:cNvSpPr>
              <a:spLocks/>
            </p:cNvSpPr>
            <p:nvPr/>
          </p:nvSpPr>
          <p:spPr bwMode="auto">
            <a:xfrm>
              <a:off x="1440" y="1025"/>
              <a:ext cx="9539" cy="865"/>
            </a:xfrm>
            <a:custGeom>
              <a:avLst/>
              <a:gdLst>
                <a:gd name="T0" fmla="*/ 605 w 9539"/>
                <a:gd name="T1" fmla="*/ 1026 h 865"/>
                <a:gd name="T2" fmla="*/ 605 w 9539"/>
                <a:gd name="T3" fmla="*/ 1588 h 865"/>
                <a:gd name="T4" fmla="*/ 303 w 9539"/>
                <a:gd name="T5" fmla="*/ 1891 h 865"/>
                <a:gd name="T6" fmla="*/ 0 w 9539"/>
                <a:gd name="T7" fmla="*/ 1588 h 865"/>
                <a:gd name="T8" fmla="*/ 0 w 9539"/>
                <a:gd name="T9" fmla="*/ 1026 h 865"/>
                <a:gd name="T10" fmla="*/ 303 w 9539"/>
                <a:gd name="T11" fmla="*/ 1329 h 865"/>
                <a:gd name="T12" fmla="*/ 605 w 9539"/>
                <a:gd name="T13" fmla="*/ 1026 h 865"/>
                <a:gd name="T14" fmla="*/ 9539 w 9539"/>
                <a:gd name="T15" fmla="*/ 1120 h 865"/>
                <a:gd name="T16" fmla="*/ 9539 w 9539"/>
                <a:gd name="T17" fmla="*/ 1494 h 865"/>
                <a:gd name="T18" fmla="*/ 9532 w 9539"/>
                <a:gd name="T19" fmla="*/ 1531 h 865"/>
                <a:gd name="T20" fmla="*/ 9512 w 9539"/>
                <a:gd name="T21" fmla="*/ 1561 h 865"/>
                <a:gd name="T22" fmla="*/ 9482 w 9539"/>
                <a:gd name="T23" fmla="*/ 1581 h 865"/>
                <a:gd name="T24" fmla="*/ 9445 w 9539"/>
                <a:gd name="T25" fmla="*/ 1588 h 865"/>
                <a:gd name="T26" fmla="*/ 605 w 9539"/>
                <a:gd name="T27" fmla="*/ 1588 h 865"/>
                <a:gd name="T28" fmla="*/ 605 w 9539"/>
                <a:gd name="T29" fmla="*/ 1026 h 865"/>
                <a:gd name="T30" fmla="*/ 9445 w 9539"/>
                <a:gd name="T31" fmla="*/ 1026 h 865"/>
                <a:gd name="T32" fmla="*/ 9482 w 9539"/>
                <a:gd name="T33" fmla="*/ 1033 h 865"/>
                <a:gd name="T34" fmla="*/ 9512 w 9539"/>
                <a:gd name="T35" fmla="*/ 1053 h 865"/>
                <a:gd name="T36" fmla="*/ 9532 w 9539"/>
                <a:gd name="T37" fmla="*/ 1083 h 865"/>
                <a:gd name="T38" fmla="*/ 9539 w 9539"/>
                <a:gd name="T39" fmla="*/ 1120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8"/>
                  </a:lnTo>
                  <a:lnTo>
                    <a:pt x="9532" y="505"/>
                  </a:lnTo>
                  <a:lnTo>
                    <a:pt x="9512" y="535"/>
                  </a:lnTo>
                  <a:lnTo>
                    <a:pt x="9482" y="555"/>
                  </a:lnTo>
                  <a:lnTo>
                    <a:pt x="9445" y="562"/>
                  </a:lnTo>
                  <a:lnTo>
                    <a:pt x="605" y="562"/>
                  </a:lnTo>
                  <a:lnTo>
                    <a:pt x="605" y="0"/>
                  </a:lnTo>
                  <a:lnTo>
                    <a:pt x="9445" y="0"/>
                  </a:lnTo>
                  <a:lnTo>
                    <a:pt x="9482" y="7"/>
                  </a:lnTo>
                  <a:lnTo>
                    <a:pt x="9512" y="27"/>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2" name="Freeform 15">
              <a:extLst>
                <a:ext uri="{FF2B5EF4-FFF2-40B4-BE49-F238E27FC236}">
                  <a16:creationId xmlns:a16="http://schemas.microsoft.com/office/drawing/2014/main" id="{506E403E-251F-BA70-885A-04D52A6F0D2D}"/>
                </a:ext>
              </a:extLst>
            </p:cNvPr>
            <p:cNvSpPr>
              <a:spLocks/>
            </p:cNvSpPr>
            <p:nvPr/>
          </p:nvSpPr>
          <p:spPr bwMode="auto">
            <a:xfrm>
              <a:off x="1440" y="1681"/>
              <a:ext cx="606" cy="865"/>
            </a:xfrm>
            <a:custGeom>
              <a:avLst/>
              <a:gdLst>
                <a:gd name="T0" fmla="*/ 605 w 606"/>
                <a:gd name="T1" fmla="*/ 1682 h 865"/>
                <a:gd name="T2" fmla="*/ 303 w 606"/>
                <a:gd name="T3" fmla="*/ 1984 h 865"/>
                <a:gd name="T4" fmla="*/ 0 w 606"/>
                <a:gd name="T5" fmla="*/ 1682 h 865"/>
                <a:gd name="T6" fmla="*/ 0 w 606"/>
                <a:gd name="T7" fmla="*/ 2244 h 865"/>
                <a:gd name="T8" fmla="*/ 303 w 606"/>
                <a:gd name="T9" fmla="*/ 2546 h 865"/>
                <a:gd name="T10" fmla="*/ 605 w 606"/>
                <a:gd name="T11" fmla="*/ 2244 h 865"/>
                <a:gd name="T12" fmla="*/ 605 w 606"/>
                <a:gd name="T13" fmla="*/ 1682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2"/>
                  </a:lnTo>
                  <a:lnTo>
                    <a:pt x="0" y="0"/>
                  </a:lnTo>
                  <a:lnTo>
                    <a:pt x="0" y="562"/>
                  </a:lnTo>
                  <a:lnTo>
                    <a:pt x="303" y="864"/>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3" name="AutoShape 14">
              <a:extLst>
                <a:ext uri="{FF2B5EF4-FFF2-40B4-BE49-F238E27FC236}">
                  <a16:creationId xmlns:a16="http://schemas.microsoft.com/office/drawing/2014/main" id="{A78C0E61-0ACA-49D7-9511-C4C712D49F11}"/>
                </a:ext>
              </a:extLst>
            </p:cNvPr>
            <p:cNvSpPr>
              <a:spLocks/>
            </p:cNvSpPr>
            <p:nvPr/>
          </p:nvSpPr>
          <p:spPr bwMode="auto">
            <a:xfrm>
              <a:off x="1440" y="1681"/>
              <a:ext cx="9539" cy="865"/>
            </a:xfrm>
            <a:custGeom>
              <a:avLst/>
              <a:gdLst>
                <a:gd name="T0" fmla="*/ 605 w 9539"/>
                <a:gd name="T1" fmla="*/ 1682 h 865"/>
                <a:gd name="T2" fmla="*/ 605 w 9539"/>
                <a:gd name="T3" fmla="*/ 2244 h 865"/>
                <a:gd name="T4" fmla="*/ 303 w 9539"/>
                <a:gd name="T5" fmla="*/ 2546 h 865"/>
                <a:gd name="T6" fmla="*/ 0 w 9539"/>
                <a:gd name="T7" fmla="*/ 2244 h 865"/>
                <a:gd name="T8" fmla="*/ 0 w 9539"/>
                <a:gd name="T9" fmla="*/ 1682 h 865"/>
                <a:gd name="T10" fmla="*/ 303 w 9539"/>
                <a:gd name="T11" fmla="*/ 1984 h 865"/>
                <a:gd name="T12" fmla="*/ 605 w 9539"/>
                <a:gd name="T13" fmla="*/ 1682 h 865"/>
                <a:gd name="T14" fmla="*/ 9539 w 9539"/>
                <a:gd name="T15" fmla="*/ 1775 h 865"/>
                <a:gd name="T16" fmla="*/ 9539 w 9539"/>
                <a:gd name="T17" fmla="*/ 2150 h 865"/>
                <a:gd name="T18" fmla="*/ 9532 w 9539"/>
                <a:gd name="T19" fmla="*/ 2187 h 865"/>
                <a:gd name="T20" fmla="*/ 9512 w 9539"/>
                <a:gd name="T21" fmla="*/ 2216 h 865"/>
                <a:gd name="T22" fmla="*/ 9482 w 9539"/>
                <a:gd name="T23" fmla="*/ 2236 h 865"/>
                <a:gd name="T24" fmla="*/ 9445 w 9539"/>
                <a:gd name="T25" fmla="*/ 2244 h 865"/>
                <a:gd name="T26" fmla="*/ 605 w 9539"/>
                <a:gd name="T27" fmla="*/ 2244 h 865"/>
                <a:gd name="T28" fmla="*/ 605 w 9539"/>
                <a:gd name="T29" fmla="*/ 1682 h 865"/>
                <a:gd name="T30" fmla="*/ 9445 w 9539"/>
                <a:gd name="T31" fmla="*/ 1682 h 865"/>
                <a:gd name="T32" fmla="*/ 9482 w 9539"/>
                <a:gd name="T33" fmla="*/ 1689 h 865"/>
                <a:gd name="T34" fmla="*/ 9512 w 9539"/>
                <a:gd name="T35" fmla="*/ 1709 h 865"/>
                <a:gd name="T36" fmla="*/ 9532 w 9539"/>
                <a:gd name="T37" fmla="*/ 1739 h 865"/>
                <a:gd name="T38" fmla="*/ 9539 w 9539"/>
                <a:gd name="T39" fmla="*/ 1775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4"/>
                  </a:lnTo>
                  <a:lnTo>
                    <a:pt x="0" y="562"/>
                  </a:lnTo>
                  <a:lnTo>
                    <a:pt x="0" y="0"/>
                  </a:lnTo>
                  <a:lnTo>
                    <a:pt x="303" y="302"/>
                  </a:lnTo>
                  <a:lnTo>
                    <a:pt x="605" y="0"/>
                  </a:lnTo>
                  <a:close/>
                  <a:moveTo>
                    <a:pt x="9539" y="93"/>
                  </a:moveTo>
                  <a:lnTo>
                    <a:pt x="9539" y="468"/>
                  </a:lnTo>
                  <a:lnTo>
                    <a:pt x="9532" y="505"/>
                  </a:lnTo>
                  <a:lnTo>
                    <a:pt x="9512" y="534"/>
                  </a:lnTo>
                  <a:lnTo>
                    <a:pt x="9482" y="554"/>
                  </a:lnTo>
                  <a:lnTo>
                    <a:pt x="9445" y="562"/>
                  </a:lnTo>
                  <a:lnTo>
                    <a:pt x="605" y="562"/>
                  </a:lnTo>
                  <a:lnTo>
                    <a:pt x="605" y="0"/>
                  </a:lnTo>
                  <a:lnTo>
                    <a:pt x="9445" y="0"/>
                  </a:lnTo>
                  <a:lnTo>
                    <a:pt x="9482" y="7"/>
                  </a:lnTo>
                  <a:lnTo>
                    <a:pt x="9512" y="27"/>
                  </a:lnTo>
                  <a:lnTo>
                    <a:pt x="9532" y="57"/>
                  </a:lnTo>
                  <a:lnTo>
                    <a:pt x="9539" y="93"/>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4" name="Freeform 13">
              <a:extLst>
                <a:ext uri="{FF2B5EF4-FFF2-40B4-BE49-F238E27FC236}">
                  <a16:creationId xmlns:a16="http://schemas.microsoft.com/office/drawing/2014/main" id="{4751963B-F8C2-550F-66FC-8B2FF6C96612}"/>
                </a:ext>
              </a:extLst>
            </p:cNvPr>
            <p:cNvSpPr>
              <a:spLocks/>
            </p:cNvSpPr>
            <p:nvPr/>
          </p:nvSpPr>
          <p:spPr bwMode="auto">
            <a:xfrm>
              <a:off x="1440" y="2337"/>
              <a:ext cx="606" cy="865"/>
            </a:xfrm>
            <a:custGeom>
              <a:avLst/>
              <a:gdLst>
                <a:gd name="T0" fmla="*/ 605 w 606"/>
                <a:gd name="T1" fmla="*/ 2337 h 865"/>
                <a:gd name="T2" fmla="*/ 303 w 606"/>
                <a:gd name="T3" fmla="*/ 2640 h 865"/>
                <a:gd name="T4" fmla="*/ 0 w 606"/>
                <a:gd name="T5" fmla="*/ 2337 h 865"/>
                <a:gd name="T6" fmla="*/ 0 w 606"/>
                <a:gd name="T7" fmla="*/ 2900 h 865"/>
                <a:gd name="T8" fmla="*/ 303 w 606"/>
                <a:gd name="T9" fmla="*/ 3202 h 865"/>
                <a:gd name="T10" fmla="*/ 605 w 606"/>
                <a:gd name="T11" fmla="*/ 290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3"/>
                  </a:lnTo>
                  <a:lnTo>
                    <a:pt x="303" y="865"/>
                  </a:lnTo>
                  <a:lnTo>
                    <a:pt x="605" y="563"/>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5" name="Freeform 12">
              <a:extLst>
                <a:ext uri="{FF2B5EF4-FFF2-40B4-BE49-F238E27FC236}">
                  <a16:creationId xmlns:a16="http://schemas.microsoft.com/office/drawing/2014/main" id="{07B1D553-F75D-9C10-CBA1-F4C3E130FA91}"/>
                </a:ext>
              </a:extLst>
            </p:cNvPr>
            <p:cNvSpPr>
              <a:spLocks/>
            </p:cNvSpPr>
            <p:nvPr/>
          </p:nvSpPr>
          <p:spPr bwMode="auto">
            <a:xfrm>
              <a:off x="1440" y="2337"/>
              <a:ext cx="606" cy="865"/>
            </a:xfrm>
            <a:custGeom>
              <a:avLst/>
              <a:gdLst>
                <a:gd name="T0" fmla="*/ 605 w 606"/>
                <a:gd name="T1" fmla="*/ 2337 h 865"/>
                <a:gd name="T2" fmla="*/ 605 w 606"/>
                <a:gd name="T3" fmla="*/ 2900 h 865"/>
                <a:gd name="T4" fmla="*/ 303 w 606"/>
                <a:gd name="T5" fmla="*/ 3202 h 865"/>
                <a:gd name="T6" fmla="*/ 0 w 606"/>
                <a:gd name="T7" fmla="*/ 2900 h 865"/>
                <a:gd name="T8" fmla="*/ 0 w 606"/>
                <a:gd name="T9" fmla="*/ 2337 h 865"/>
                <a:gd name="T10" fmla="*/ 303 w 606"/>
                <a:gd name="T11" fmla="*/ 264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3"/>
                  </a:lnTo>
                  <a:lnTo>
                    <a:pt x="303" y="865"/>
                  </a:lnTo>
                  <a:lnTo>
                    <a:pt x="0" y="563"/>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6" name="Freeform 11">
              <a:extLst>
                <a:ext uri="{FF2B5EF4-FFF2-40B4-BE49-F238E27FC236}">
                  <a16:creationId xmlns:a16="http://schemas.microsoft.com/office/drawing/2014/main" id="{BD5B333F-C6AF-B058-7298-F2ED78BE8727}"/>
                </a:ext>
              </a:extLst>
            </p:cNvPr>
            <p:cNvSpPr>
              <a:spLocks/>
            </p:cNvSpPr>
            <p:nvPr/>
          </p:nvSpPr>
          <p:spPr bwMode="auto">
            <a:xfrm>
              <a:off x="2045" y="2337"/>
              <a:ext cx="8934" cy="563"/>
            </a:xfrm>
            <a:custGeom>
              <a:avLst/>
              <a:gdLst>
                <a:gd name="T0" fmla="*/ 8934 w 8934"/>
                <a:gd name="T1" fmla="*/ 2431 h 563"/>
                <a:gd name="T2" fmla="*/ 8934 w 8934"/>
                <a:gd name="T3" fmla="*/ 2806 h 563"/>
                <a:gd name="T4" fmla="*/ 8927 w 8934"/>
                <a:gd name="T5" fmla="*/ 2842 h 563"/>
                <a:gd name="T6" fmla="*/ 8907 w 8934"/>
                <a:gd name="T7" fmla="*/ 2872 h 563"/>
                <a:gd name="T8" fmla="*/ 8877 w 8934"/>
                <a:gd name="T9" fmla="*/ 2892 h 563"/>
                <a:gd name="T10" fmla="*/ 8840 w 8934"/>
                <a:gd name="T11" fmla="*/ 2900 h 563"/>
                <a:gd name="T12" fmla="*/ 0 w 8934"/>
                <a:gd name="T13" fmla="*/ 2900 h 563"/>
                <a:gd name="T14" fmla="*/ 0 w 8934"/>
                <a:gd name="T15" fmla="*/ 2337 h 563"/>
                <a:gd name="T16" fmla="*/ 8840 w 8934"/>
                <a:gd name="T17" fmla="*/ 2337 h 563"/>
                <a:gd name="T18" fmla="*/ 8877 w 8934"/>
                <a:gd name="T19" fmla="*/ 2345 h 563"/>
                <a:gd name="T20" fmla="*/ 8907 w 8934"/>
                <a:gd name="T21" fmla="*/ 2365 h 563"/>
                <a:gd name="T22" fmla="*/ 8927 w 8934"/>
                <a:gd name="T23" fmla="*/ 2395 h 563"/>
                <a:gd name="T24" fmla="*/ 8934 w 8934"/>
                <a:gd name="T25" fmla="*/ 2431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3"/>
                  </a:lnTo>
                  <a:lnTo>
                    <a:pt x="0" y="563"/>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Freeform 10">
              <a:extLst>
                <a:ext uri="{FF2B5EF4-FFF2-40B4-BE49-F238E27FC236}">
                  <a16:creationId xmlns:a16="http://schemas.microsoft.com/office/drawing/2014/main" id="{AB4E167E-34C8-3D22-06AC-D64A598D20C3}"/>
                </a:ext>
              </a:extLst>
            </p:cNvPr>
            <p:cNvSpPr>
              <a:spLocks/>
            </p:cNvSpPr>
            <p:nvPr/>
          </p:nvSpPr>
          <p:spPr bwMode="auto">
            <a:xfrm>
              <a:off x="1440" y="2993"/>
              <a:ext cx="606" cy="865"/>
            </a:xfrm>
            <a:custGeom>
              <a:avLst/>
              <a:gdLst>
                <a:gd name="T0" fmla="*/ 605 w 606"/>
                <a:gd name="T1" fmla="*/ 2993 h 865"/>
                <a:gd name="T2" fmla="*/ 303 w 606"/>
                <a:gd name="T3" fmla="*/ 3296 h 865"/>
                <a:gd name="T4" fmla="*/ 0 w 606"/>
                <a:gd name="T5" fmla="*/ 2993 h 865"/>
                <a:gd name="T6" fmla="*/ 0 w 606"/>
                <a:gd name="T7" fmla="*/ 3555 h 865"/>
                <a:gd name="T8" fmla="*/ 303 w 606"/>
                <a:gd name="T9" fmla="*/ 3858 h 865"/>
                <a:gd name="T10" fmla="*/ 605 w 606"/>
                <a:gd name="T11" fmla="*/ 3555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8" name="Freeform 9">
              <a:extLst>
                <a:ext uri="{FF2B5EF4-FFF2-40B4-BE49-F238E27FC236}">
                  <a16:creationId xmlns:a16="http://schemas.microsoft.com/office/drawing/2014/main" id="{3D68464A-0479-859A-C3CA-F7C16558B588}"/>
                </a:ext>
              </a:extLst>
            </p:cNvPr>
            <p:cNvSpPr>
              <a:spLocks/>
            </p:cNvSpPr>
            <p:nvPr/>
          </p:nvSpPr>
          <p:spPr bwMode="auto">
            <a:xfrm>
              <a:off x="1440" y="2993"/>
              <a:ext cx="606" cy="865"/>
            </a:xfrm>
            <a:custGeom>
              <a:avLst/>
              <a:gdLst>
                <a:gd name="T0" fmla="*/ 605 w 606"/>
                <a:gd name="T1" fmla="*/ 2993 h 865"/>
                <a:gd name="T2" fmla="*/ 605 w 606"/>
                <a:gd name="T3" fmla="*/ 3555 h 865"/>
                <a:gd name="T4" fmla="*/ 303 w 606"/>
                <a:gd name="T5" fmla="*/ 3858 h 865"/>
                <a:gd name="T6" fmla="*/ 0 w 606"/>
                <a:gd name="T7" fmla="*/ 3555 h 865"/>
                <a:gd name="T8" fmla="*/ 0 w 606"/>
                <a:gd name="T9" fmla="*/ 2993 h 865"/>
                <a:gd name="T10" fmla="*/ 303 w 606"/>
                <a:gd name="T11" fmla="*/ 3296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2"/>
                  </a:lnTo>
                  <a:lnTo>
                    <a:pt x="303" y="865"/>
                  </a:lnTo>
                  <a:lnTo>
                    <a:pt x="0" y="562"/>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Freeform 8">
              <a:extLst>
                <a:ext uri="{FF2B5EF4-FFF2-40B4-BE49-F238E27FC236}">
                  <a16:creationId xmlns:a16="http://schemas.microsoft.com/office/drawing/2014/main" id="{B8888830-6FEF-7308-AF1F-1EFE12C23D8F}"/>
                </a:ext>
              </a:extLst>
            </p:cNvPr>
            <p:cNvSpPr>
              <a:spLocks/>
            </p:cNvSpPr>
            <p:nvPr/>
          </p:nvSpPr>
          <p:spPr bwMode="auto">
            <a:xfrm>
              <a:off x="2045" y="2993"/>
              <a:ext cx="8934" cy="563"/>
            </a:xfrm>
            <a:custGeom>
              <a:avLst/>
              <a:gdLst>
                <a:gd name="T0" fmla="*/ 8934 w 8934"/>
                <a:gd name="T1" fmla="*/ 3087 h 563"/>
                <a:gd name="T2" fmla="*/ 8934 w 8934"/>
                <a:gd name="T3" fmla="*/ 3462 h 563"/>
                <a:gd name="T4" fmla="*/ 8927 w 8934"/>
                <a:gd name="T5" fmla="*/ 3498 h 563"/>
                <a:gd name="T6" fmla="*/ 8907 w 8934"/>
                <a:gd name="T7" fmla="*/ 3528 h 563"/>
                <a:gd name="T8" fmla="*/ 8877 w 8934"/>
                <a:gd name="T9" fmla="*/ 3548 h 563"/>
                <a:gd name="T10" fmla="*/ 8840 w 8934"/>
                <a:gd name="T11" fmla="*/ 3555 h 563"/>
                <a:gd name="T12" fmla="*/ 0 w 8934"/>
                <a:gd name="T13" fmla="*/ 3555 h 563"/>
                <a:gd name="T14" fmla="*/ 0 w 8934"/>
                <a:gd name="T15" fmla="*/ 2993 h 563"/>
                <a:gd name="T16" fmla="*/ 8840 w 8934"/>
                <a:gd name="T17" fmla="*/ 2993 h 563"/>
                <a:gd name="T18" fmla="*/ 8877 w 8934"/>
                <a:gd name="T19" fmla="*/ 3001 h 563"/>
                <a:gd name="T20" fmla="*/ 8907 w 8934"/>
                <a:gd name="T21" fmla="*/ 3021 h 563"/>
                <a:gd name="T22" fmla="*/ 8927 w 8934"/>
                <a:gd name="T23" fmla="*/ 3051 h 563"/>
                <a:gd name="T24" fmla="*/ 8934 w 8934"/>
                <a:gd name="T25" fmla="*/ 3087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2"/>
                  </a:lnTo>
                  <a:lnTo>
                    <a:pt x="0" y="562"/>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Text Box 7">
              <a:extLst>
                <a:ext uri="{FF2B5EF4-FFF2-40B4-BE49-F238E27FC236}">
                  <a16:creationId xmlns:a16="http://schemas.microsoft.com/office/drawing/2014/main" id="{91F41AEF-591E-48F1-D755-4E4A49E30046}"/>
                </a:ext>
              </a:extLst>
            </p:cNvPr>
            <p:cNvSpPr txBox="1">
              <a:spLocks noChangeArrowheads="1"/>
            </p:cNvSpPr>
            <p:nvPr/>
          </p:nvSpPr>
          <p:spPr bwMode="auto">
            <a:xfrm>
              <a:off x="2169" y="554"/>
              <a:ext cx="51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Data Collection and Preprocessing</a:t>
              </a:r>
            </a:p>
          </p:txBody>
        </p:sp>
        <p:sp>
          <p:nvSpPr>
            <p:cNvPr id="21" name="Text Box 6">
              <a:extLst>
                <a:ext uri="{FF2B5EF4-FFF2-40B4-BE49-F238E27FC236}">
                  <a16:creationId xmlns:a16="http://schemas.microsoft.com/office/drawing/2014/main" id="{9C64CAFC-A2E0-FB42-C4FE-AED5A0761D30}"/>
                </a:ext>
              </a:extLst>
            </p:cNvPr>
            <p:cNvSpPr txBox="1">
              <a:spLocks noChangeArrowheads="1"/>
            </p:cNvSpPr>
            <p:nvPr/>
          </p:nvSpPr>
          <p:spPr bwMode="auto">
            <a:xfrm>
              <a:off x="2169" y="1210"/>
              <a:ext cx="8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Machine Learning Model Development</a:t>
              </a:r>
            </a:p>
          </p:txBody>
        </p:sp>
        <p:sp>
          <p:nvSpPr>
            <p:cNvPr id="22" name="Text Box 17">
              <a:extLst>
                <a:ext uri="{FF2B5EF4-FFF2-40B4-BE49-F238E27FC236}">
                  <a16:creationId xmlns:a16="http://schemas.microsoft.com/office/drawing/2014/main" id="{BD87F752-8262-2160-C162-ED4DBA8F24CD}"/>
                </a:ext>
              </a:extLst>
            </p:cNvPr>
            <p:cNvSpPr txBox="1">
              <a:spLocks noChangeArrowheads="1"/>
            </p:cNvSpPr>
            <p:nvPr/>
          </p:nvSpPr>
          <p:spPr bwMode="auto">
            <a:xfrm>
              <a:off x="2169" y="1866"/>
              <a:ext cx="514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Mobile App Development</a:t>
              </a:r>
            </a:p>
          </p:txBody>
        </p:sp>
        <p:sp>
          <p:nvSpPr>
            <p:cNvPr id="23" name="Text Box 18">
              <a:extLst>
                <a:ext uri="{FF2B5EF4-FFF2-40B4-BE49-F238E27FC236}">
                  <a16:creationId xmlns:a16="http://schemas.microsoft.com/office/drawing/2014/main" id="{E3BF2A7C-4ED8-107A-F1C4-79850377A304}"/>
                </a:ext>
              </a:extLst>
            </p:cNvPr>
            <p:cNvSpPr txBox="1">
              <a:spLocks noChangeArrowheads="1"/>
            </p:cNvSpPr>
            <p:nvPr/>
          </p:nvSpPr>
          <p:spPr bwMode="auto">
            <a:xfrm>
              <a:off x="2169" y="2522"/>
              <a:ext cx="853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Integrating Model into Mobile App</a:t>
              </a:r>
            </a:p>
          </p:txBody>
        </p:sp>
        <p:sp>
          <p:nvSpPr>
            <p:cNvPr id="24" name="Text Box 19">
              <a:extLst>
                <a:ext uri="{FF2B5EF4-FFF2-40B4-BE49-F238E27FC236}">
                  <a16:creationId xmlns:a16="http://schemas.microsoft.com/office/drawing/2014/main" id="{DC06E93A-0B1D-C662-0363-19D2102E82DF}"/>
                </a:ext>
              </a:extLst>
            </p:cNvPr>
            <p:cNvSpPr txBox="1">
              <a:spLocks noChangeArrowheads="1"/>
            </p:cNvSpPr>
            <p:nvPr/>
          </p:nvSpPr>
          <p:spPr bwMode="auto">
            <a:xfrm>
              <a:off x="2169" y="3109"/>
              <a:ext cx="542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gn="just">
                <a:spcBef>
                  <a:spcPts val="0"/>
                </a:spcBef>
                <a:spcAft>
                  <a:spcPts val="0"/>
                </a:spcAft>
                <a:buSzPts val="1000"/>
                <a:buFont typeface="Carlito" panose="020F0502020204030204" pitchFamily="34" charset="0"/>
                <a:buChar char="•"/>
              </a:pPr>
              <a:r>
                <a:rPr lang="en-IN" sz="1200" dirty="0">
                  <a:effectLst/>
                  <a:latin typeface="Times New Roman" panose="02020603050405020304" pitchFamily="18" charset="0"/>
                  <a:ea typeface="Times New Roman" panose="02020603050405020304" pitchFamily="18" charset="0"/>
                </a:rPr>
                <a:t>Testing and Deployment</a:t>
              </a:r>
              <a:endParaRPr lang="en-IN" sz="1200" spc="-10" dirty="0">
                <a:effectLst/>
                <a:latin typeface="Times New Roman" panose="02020603050405020304" pitchFamily="18" charset="0"/>
                <a:ea typeface="Carlito" panose="020F0502020204030204" pitchFamily="34" charset="0"/>
              </a:endParaRPr>
            </a:p>
          </p:txBody>
        </p:sp>
      </p:grpSp>
      <p:pic>
        <p:nvPicPr>
          <p:cNvPr id="5" name="Picture 4">
            <a:extLst>
              <a:ext uri="{FF2B5EF4-FFF2-40B4-BE49-F238E27FC236}">
                <a16:creationId xmlns:a16="http://schemas.microsoft.com/office/drawing/2014/main" id="{E51FE19D-AD84-9F99-291C-CA8BA926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179" y="1018203"/>
            <a:ext cx="9938881" cy="5725475"/>
          </a:xfrm>
          <a:prstGeom prst="rect">
            <a:avLst/>
          </a:prstGeom>
        </p:spPr>
      </p:pic>
    </p:spTree>
    <p:extLst>
      <p:ext uri="{BB962C8B-B14F-4D97-AF65-F5344CB8AC3E}">
        <p14:creationId xmlns:p14="http://schemas.microsoft.com/office/powerpoint/2010/main" val="267674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588EB-5310-97F5-03A8-A8BA3D428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FD7EB-8FB8-7858-7048-BB7151E5DB9E}"/>
              </a:ext>
            </a:extLst>
          </p:cNvPr>
          <p:cNvSpPr>
            <a:spLocks noGrp="1"/>
          </p:cNvSpPr>
          <p:nvPr>
            <p:ph type="title"/>
          </p:nvPr>
        </p:nvSpPr>
        <p:spPr>
          <a:xfrm>
            <a:off x="838199" y="-260517"/>
            <a:ext cx="10515600" cy="1325563"/>
          </a:xfrm>
        </p:spPr>
        <p:txBody>
          <a:bodyPr/>
          <a:lstStyle/>
          <a:p>
            <a:pPr algn="ctr"/>
            <a:r>
              <a:rPr lang="en-IN" dirty="0"/>
              <a:t>Research Paper (Published)</a:t>
            </a:r>
          </a:p>
        </p:txBody>
      </p:sp>
      <p:pic>
        <p:nvPicPr>
          <p:cNvPr id="4" name="Picture 3">
            <a:extLst>
              <a:ext uri="{FF2B5EF4-FFF2-40B4-BE49-F238E27FC236}">
                <a16:creationId xmlns:a16="http://schemas.microsoft.com/office/drawing/2014/main" id="{77739216-5A78-334D-CDC6-BC78015A8D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29138" y="1606325"/>
            <a:ext cx="1102360" cy="1561199"/>
          </a:xfrm>
          <a:prstGeom prst="rect">
            <a:avLst/>
          </a:prstGeom>
          <a:noFill/>
          <a:ln>
            <a:noFill/>
          </a:ln>
        </p:spPr>
      </p:pic>
      <p:grpSp>
        <p:nvGrpSpPr>
          <p:cNvPr id="6" name="Group 5">
            <a:extLst>
              <a:ext uri="{FF2B5EF4-FFF2-40B4-BE49-F238E27FC236}">
                <a16:creationId xmlns:a16="http://schemas.microsoft.com/office/drawing/2014/main" id="{31E0CBD8-2620-CCF0-83E7-C7836280FD63}"/>
              </a:ext>
            </a:extLst>
          </p:cNvPr>
          <p:cNvGrpSpPr>
            <a:grpSpLocks/>
          </p:cNvGrpSpPr>
          <p:nvPr/>
        </p:nvGrpSpPr>
        <p:grpSpPr bwMode="auto">
          <a:xfrm>
            <a:off x="-3886200" y="2849384"/>
            <a:ext cx="3429783" cy="1031557"/>
            <a:chOff x="1440" y="370"/>
            <a:chExt cx="9539" cy="3488"/>
          </a:xfrm>
        </p:grpSpPr>
        <p:sp>
          <p:nvSpPr>
            <p:cNvPr id="8" name="Freeform 19">
              <a:extLst>
                <a:ext uri="{FF2B5EF4-FFF2-40B4-BE49-F238E27FC236}">
                  <a16:creationId xmlns:a16="http://schemas.microsoft.com/office/drawing/2014/main" id="{EDD718F9-23D1-8C46-43FE-4819ECF7CD0F}"/>
                </a:ext>
              </a:extLst>
            </p:cNvPr>
            <p:cNvSpPr>
              <a:spLocks/>
            </p:cNvSpPr>
            <p:nvPr/>
          </p:nvSpPr>
          <p:spPr bwMode="auto">
            <a:xfrm>
              <a:off x="1440" y="370"/>
              <a:ext cx="606" cy="865"/>
            </a:xfrm>
            <a:custGeom>
              <a:avLst/>
              <a:gdLst>
                <a:gd name="T0" fmla="*/ 605 w 606"/>
                <a:gd name="T1" fmla="*/ 370 h 865"/>
                <a:gd name="T2" fmla="*/ 303 w 606"/>
                <a:gd name="T3" fmla="*/ 673 h 865"/>
                <a:gd name="T4" fmla="*/ 0 w 606"/>
                <a:gd name="T5" fmla="*/ 370 h 865"/>
                <a:gd name="T6" fmla="*/ 0 w 606"/>
                <a:gd name="T7" fmla="*/ 932 h 865"/>
                <a:gd name="T8" fmla="*/ 303 w 606"/>
                <a:gd name="T9" fmla="*/ 1235 h 865"/>
                <a:gd name="T10" fmla="*/ 605 w 606"/>
                <a:gd name="T11" fmla="*/ 932 h 865"/>
                <a:gd name="T12" fmla="*/ 605 w 606"/>
                <a:gd name="T13" fmla="*/ 370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 name="AutoShape 18">
              <a:extLst>
                <a:ext uri="{FF2B5EF4-FFF2-40B4-BE49-F238E27FC236}">
                  <a16:creationId xmlns:a16="http://schemas.microsoft.com/office/drawing/2014/main" id="{B7CF33C2-73E9-0E5A-DA5F-BFCCD4EE4921}"/>
                </a:ext>
              </a:extLst>
            </p:cNvPr>
            <p:cNvSpPr>
              <a:spLocks/>
            </p:cNvSpPr>
            <p:nvPr/>
          </p:nvSpPr>
          <p:spPr bwMode="auto">
            <a:xfrm>
              <a:off x="1440" y="370"/>
              <a:ext cx="9539" cy="865"/>
            </a:xfrm>
            <a:custGeom>
              <a:avLst/>
              <a:gdLst>
                <a:gd name="T0" fmla="*/ 605 w 9539"/>
                <a:gd name="T1" fmla="*/ 370 h 865"/>
                <a:gd name="T2" fmla="*/ 605 w 9539"/>
                <a:gd name="T3" fmla="*/ 932 h 865"/>
                <a:gd name="T4" fmla="*/ 303 w 9539"/>
                <a:gd name="T5" fmla="*/ 1235 h 865"/>
                <a:gd name="T6" fmla="*/ 0 w 9539"/>
                <a:gd name="T7" fmla="*/ 932 h 865"/>
                <a:gd name="T8" fmla="*/ 0 w 9539"/>
                <a:gd name="T9" fmla="*/ 370 h 865"/>
                <a:gd name="T10" fmla="*/ 303 w 9539"/>
                <a:gd name="T11" fmla="*/ 673 h 865"/>
                <a:gd name="T12" fmla="*/ 605 w 9539"/>
                <a:gd name="T13" fmla="*/ 370 h 865"/>
                <a:gd name="T14" fmla="*/ 9539 w 9539"/>
                <a:gd name="T15" fmla="*/ 464 h 865"/>
                <a:gd name="T16" fmla="*/ 9539 w 9539"/>
                <a:gd name="T17" fmla="*/ 839 h 865"/>
                <a:gd name="T18" fmla="*/ 9532 w 9539"/>
                <a:gd name="T19" fmla="*/ 875 h 865"/>
                <a:gd name="T20" fmla="*/ 9512 w 9539"/>
                <a:gd name="T21" fmla="*/ 905 h 865"/>
                <a:gd name="T22" fmla="*/ 9482 w 9539"/>
                <a:gd name="T23" fmla="*/ 925 h 865"/>
                <a:gd name="T24" fmla="*/ 9445 w 9539"/>
                <a:gd name="T25" fmla="*/ 932 h 865"/>
                <a:gd name="T26" fmla="*/ 605 w 9539"/>
                <a:gd name="T27" fmla="*/ 932 h 865"/>
                <a:gd name="T28" fmla="*/ 605 w 9539"/>
                <a:gd name="T29" fmla="*/ 370 h 865"/>
                <a:gd name="T30" fmla="*/ 9445 w 9539"/>
                <a:gd name="T31" fmla="*/ 370 h 865"/>
                <a:gd name="T32" fmla="*/ 9482 w 9539"/>
                <a:gd name="T33" fmla="*/ 377 h 865"/>
                <a:gd name="T34" fmla="*/ 9512 w 9539"/>
                <a:gd name="T35" fmla="*/ 398 h 865"/>
                <a:gd name="T36" fmla="*/ 9532 w 9539"/>
                <a:gd name="T37" fmla="*/ 427 h 865"/>
                <a:gd name="T38" fmla="*/ 9539 w 9539"/>
                <a:gd name="T39" fmla="*/ 464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9"/>
                  </a:lnTo>
                  <a:lnTo>
                    <a:pt x="9532" y="505"/>
                  </a:lnTo>
                  <a:lnTo>
                    <a:pt x="9512" y="535"/>
                  </a:lnTo>
                  <a:lnTo>
                    <a:pt x="9482" y="555"/>
                  </a:lnTo>
                  <a:lnTo>
                    <a:pt x="9445" y="562"/>
                  </a:lnTo>
                  <a:lnTo>
                    <a:pt x="605" y="562"/>
                  </a:lnTo>
                  <a:lnTo>
                    <a:pt x="605" y="0"/>
                  </a:lnTo>
                  <a:lnTo>
                    <a:pt x="9445" y="0"/>
                  </a:lnTo>
                  <a:lnTo>
                    <a:pt x="9482" y="7"/>
                  </a:lnTo>
                  <a:lnTo>
                    <a:pt x="9512" y="28"/>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 name="Freeform 17">
              <a:extLst>
                <a:ext uri="{FF2B5EF4-FFF2-40B4-BE49-F238E27FC236}">
                  <a16:creationId xmlns:a16="http://schemas.microsoft.com/office/drawing/2014/main" id="{1384F931-A20B-4E95-1FED-AFFC033D1C1A}"/>
                </a:ext>
              </a:extLst>
            </p:cNvPr>
            <p:cNvSpPr>
              <a:spLocks/>
            </p:cNvSpPr>
            <p:nvPr/>
          </p:nvSpPr>
          <p:spPr bwMode="auto">
            <a:xfrm>
              <a:off x="1440" y="1025"/>
              <a:ext cx="606" cy="865"/>
            </a:xfrm>
            <a:custGeom>
              <a:avLst/>
              <a:gdLst>
                <a:gd name="T0" fmla="*/ 605 w 606"/>
                <a:gd name="T1" fmla="*/ 1026 h 865"/>
                <a:gd name="T2" fmla="*/ 303 w 606"/>
                <a:gd name="T3" fmla="*/ 1329 h 865"/>
                <a:gd name="T4" fmla="*/ 0 w 606"/>
                <a:gd name="T5" fmla="*/ 1026 h 865"/>
                <a:gd name="T6" fmla="*/ 0 w 606"/>
                <a:gd name="T7" fmla="*/ 1588 h 865"/>
                <a:gd name="T8" fmla="*/ 303 w 606"/>
                <a:gd name="T9" fmla="*/ 1891 h 865"/>
                <a:gd name="T10" fmla="*/ 605 w 606"/>
                <a:gd name="T11" fmla="*/ 1588 h 865"/>
                <a:gd name="T12" fmla="*/ 605 w 606"/>
                <a:gd name="T13" fmla="*/ 1026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1" name="AutoShape 16">
              <a:extLst>
                <a:ext uri="{FF2B5EF4-FFF2-40B4-BE49-F238E27FC236}">
                  <a16:creationId xmlns:a16="http://schemas.microsoft.com/office/drawing/2014/main" id="{86F14330-C112-27DE-6B81-CCB7D6D2E997}"/>
                </a:ext>
              </a:extLst>
            </p:cNvPr>
            <p:cNvSpPr>
              <a:spLocks/>
            </p:cNvSpPr>
            <p:nvPr/>
          </p:nvSpPr>
          <p:spPr bwMode="auto">
            <a:xfrm>
              <a:off x="1440" y="1025"/>
              <a:ext cx="9539" cy="865"/>
            </a:xfrm>
            <a:custGeom>
              <a:avLst/>
              <a:gdLst>
                <a:gd name="T0" fmla="*/ 605 w 9539"/>
                <a:gd name="T1" fmla="*/ 1026 h 865"/>
                <a:gd name="T2" fmla="*/ 605 w 9539"/>
                <a:gd name="T3" fmla="*/ 1588 h 865"/>
                <a:gd name="T4" fmla="*/ 303 w 9539"/>
                <a:gd name="T5" fmla="*/ 1891 h 865"/>
                <a:gd name="T6" fmla="*/ 0 w 9539"/>
                <a:gd name="T7" fmla="*/ 1588 h 865"/>
                <a:gd name="T8" fmla="*/ 0 w 9539"/>
                <a:gd name="T9" fmla="*/ 1026 h 865"/>
                <a:gd name="T10" fmla="*/ 303 w 9539"/>
                <a:gd name="T11" fmla="*/ 1329 h 865"/>
                <a:gd name="T12" fmla="*/ 605 w 9539"/>
                <a:gd name="T13" fmla="*/ 1026 h 865"/>
                <a:gd name="T14" fmla="*/ 9539 w 9539"/>
                <a:gd name="T15" fmla="*/ 1120 h 865"/>
                <a:gd name="T16" fmla="*/ 9539 w 9539"/>
                <a:gd name="T17" fmla="*/ 1494 h 865"/>
                <a:gd name="T18" fmla="*/ 9532 w 9539"/>
                <a:gd name="T19" fmla="*/ 1531 h 865"/>
                <a:gd name="T20" fmla="*/ 9512 w 9539"/>
                <a:gd name="T21" fmla="*/ 1561 h 865"/>
                <a:gd name="T22" fmla="*/ 9482 w 9539"/>
                <a:gd name="T23" fmla="*/ 1581 h 865"/>
                <a:gd name="T24" fmla="*/ 9445 w 9539"/>
                <a:gd name="T25" fmla="*/ 1588 h 865"/>
                <a:gd name="T26" fmla="*/ 605 w 9539"/>
                <a:gd name="T27" fmla="*/ 1588 h 865"/>
                <a:gd name="T28" fmla="*/ 605 w 9539"/>
                <a:gd name="T29" fmla="*/ 1026 h 865"/>
                <a:gd name="T30" fmla="*/ 9445 w 9539"/>
                <a:gd name="T31" fmla="*/ 1026 h 865"/>
                <a:gd name="T32" fmla="*/ 9482 w 9539"/>
                <a:gd name="T33" fmla="*/ 1033 h 865"/>
                <a:gd name="T34" fmla="*/ 9512 w 9539"/>
                <a:gd name="T35" fmla="*/ 1053 h 865"/>
                <a:gd name="T36" fmla="*/ 9532 w 9539"/>
                <a:gd name="T37" fmla="*/ 1083 h 865"/>
                <a:gd name="T38" fmla="*/ 9539 w 9539"/>
                <a:gd name="T39" fmla="*/ 1120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8"/>
                  </a:lnTo>
                  <a:lnTo>
                    <a:pt x="9532" y="505"/>
                  </a:lnTo>
                  <a:lnTo>
                    <a:pt x="9512" y="535"/>
                  </a:lnTo>
                  <a:lnTo>
                    <a:pt x="9482" y="555"/>
                  </a:lnTo>
                  <a:lnTo>
                    <a:pt x="9445" y="562"/>
                  </a:lnTo>
                  <a:lnTo>
                    <a:pt x="605" y="562"/>
                  </a:lnTo>
                  <a:lnTo>
                    <a:pt x="605" y="0"/>
                  </a:lnTo>
                  <a:lnTo>
                    <a:pt x="9445" y="0"/>
                  </a:lnTo>
                  <a:lnTo>
                    <a:pt x="9482" y="7"/>
                  </a:lnTo>
                  <a:lnTo>
                    <a:pt x="9512" y="27"/>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2" name="Freeform 15">
              <a:extLst>
                <a:ext uri="{FF2B5EF4-FFF2-40B4-BE49-F238E27FC236}">
                  <a16:creationId xmlns:a16="http://schemas.microsoft.com/office/drawing/2014/main" id="{F1E12A31-4325-CC7E-F89E-950CD53D4739}"/>
                </a:ext>
              </a:extLst>
            </p:cNvPr>
            <p:cNvSpPr>
              <a:spLocks/>
            </p:cNvSpPr>
            <p:nvPr/>
          </p:nvSpPr>
          <p:spPr bwMode="auto">
            <a:xfrm>
              <a:off x="1440" y="1681"/>
              <a:ext cx="606" cy="865"/>
            </a:xfrm>
            <a:custGeom>
              <a:avLst/>
              <a:gdLst>
                <a:gd name="T0" fmla="*/ 605 w 606"/>
                <a:gd name="T1" fmla="*/ 1682 h 865"/>
                <a:gd name="T2" fmla="*/ 303 w 606"/>
                <a:gd name="T3" fmla="*/ 1984 h 865"/>
                <a:gd name="T4" fmla="*/ 0 w 606"/>
                <a:gd name="T5" fmla="*/ 1682 h 865"/>
                <a:gd name="T6" fmla="*/ 0 w 606"/>
                <a:gd name="T7" fmla="*/ 2244 h 865"/>
                <a:gd name="T8" fmla="*/ 303 w 606"/>
                <a:gd name="T9" fmla="*/ 2546 h 865"/>
                <a:gd name="T10" fmla="*/ 605 w 606"/>
                <a:gd name="T11" fmla="*/ 2244 h 865"/>
                <a:gd name="T12" fmla="*/ 605 w 606"/>
                <a:gd name="T13" fmla="*/ 1682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2"/>
                  </a:lnTo>
                  <a:lnTo>
                    <a:pt x="0" y="0"/>
                  </a:lnTo>
                  <a:lnTo>
                    <a:pt x="0" y="562"/>
                  </a:lnTo>
                  <a:lnTo>
                    <a:pt x="303" y="864"/>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3" name="AutoShape 14">
              <a:extLst>
                <a:ext uri="{FF2B5EF4-FFF2-40B4-BE49-F238E27FC236}">
                  <a16:creationId xmlns:a16="http://schemas.microsoft.com/office/drawing/2014/main" id="{D5451AE6-C01A-A0A0-01A8-B5FEE20DDB70}"/>
                </a:ext>
              </a:extLst>
            </p:cNvPr>
            <p:cNvSpPr>
              <a:spLocks/>
            </p:cNvSpPr>
            <p:nvPr/>
          </p:nvSpPr>
          <p:spPr bwMode="auto">
            <a:xfrm>
              <a:off x="1440" y="1681"/>
              <a:ext cx="9539" cy="865"/>
            </a:xfrm>
            <a:custGeom>
              <a:avLst/>
              <a:gdLst>
                <a:gd name="T0" fmla="*/ 605 w 9539"/>
                <a:gd name="T1" fmla="*/ 1682 h 865"/>
                <a:gd name="T2" fmla="*/ 605 w 9539"/>
                <a:gd name="T3" fmla="*/ 2244 h 865"/>
                <a:gd name="T4" fmla="*/ 303 w 9539"/>
                <a:gd name="T5" fmla="*/ 2546 h 865"/>
                <a:gd name="T6" fmla="*/ 0 w 9539"/>
                <a:gd name="T7" fmla="*/ 2244 h 865"/>
                <a:gd name="T8" fmla="*/ 0 w 9539"/>
                <a:gd name="T9" fmla="*/ 1682 h 865"/>
                <a:gd name="T10" fmla="*/ 303 w 9539"/>
                <a:gd name="T11" fmla="*/ 1984 h 865"/>
                <a:gd name="T12" fmla="*/ 605 w 9539"/>
                <a:gd name="T13" fmla="*/ 1682 h 865"/>
                <a:gd name="T14" fmla="*/ 9539 w 9539"/>
                <a:gd name="T15" fmla="*/ 1775 h 865"/>
                <a:gd name="T16" fmla="*/ 9539 w 9539"/>
                <a:gd name="T17" fmla="*/ 2150 h 865"/>
                <a:gd name="T18" fmla="*/ 9532 w 9539"/>
                <a:gd name="T19" fmla="*/ 2187 h 865"/>
                <a:gd name="T20" fmla="*/ 9512 w 9539"/>
                <a:gd name="T21" fmla="*/ 2216 h 865"/>
                <a:gd name="T22" fmla="*/ 9482 w 9539"/>
                <a:gd name="T23" fmla="*/ 2236 h 865"/>
                <a:gd name="T24" fmla="*/ 9445 w 9539"/>
                <a:gd name="T25" fmla="*/ 2244 h 865"/>
                <a:gd name="T26" fmla="*/ 605 w 9539"/>
                <a:gd name="T27" fmla="*/ 2244 h 865"/>
                <a:gd name="T28" fmla="*/ 605 w 9539"/>
                <a:gd name="T29" fmla="*/ 1682 h 865"/>
                <a:gd name="T30" fmla="*/ 9445 w 9539"/>
                <a:gd name="T31" fmla="*/ 1682 h 865"/>
                <a:gd name="T32" fmla="*/ 9482 w 9539"/>
                <a:gd name="T33" fmla="*/ 1689 h 865"/>
                <a:gd name="T34" fmla="*/ 9512 w 9539"/>
                <a:gd name="T35" fmla="*/ 1709 h 865"/>
                <a:gd name="T36" fmla="*/ 9532 w 9539"/>
                <a:gd name="T37" fmla="*/ 1739 h 865"/>
                <a:gd name="T38" fmla="*/ 9539 w 9539"/>
                <a:gd name="T39" fmla="*/ 1775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4"/>
                  </a:lnTo>
                  <a:lnTo>
                    <a:pt x="0" y="562"/>
                  </a:lnTo>
                  <a:lnTo>
                    <a:pt x="0" y="0"/>
                  </a:lnTo>
                  <a:lnTo>
                    <a:pt x="303" y="302"/>
                  </a:lnTo>
                  <a:lnTo>
                    <a:pt x="605" y="0"/>
                  </a:lnTo>
                  <a:close/>
                  <a:moveTo>
                    <a:pt x="9539" y="93"/>
                  </a:moveTo>
                  <a:lnTo>
                    <a:pt x="9539" y="468"/>
                  </a:lnTo>
                  <a:lnTo>
                    <a:pt x="9532" y="505"/>
                  </a:lnTo>
                  <a:lnTo>
                    <a:pt x="9512" y="534"/>
                  </a:lnTo>
                  <a:lnTo>
                    <a:pt x="9482" y="554"/>
                  </a:lnTo>
                  <a:lnTo>
                    <a:pt x="9445" y="562"/>
                  </a:lnTo>
                  <a:lnTo>
                    <a:pt x="605" y="562"/>
                  </a:lnTo>
                  <a:lnTo>
                    <a:pt x="605" y="0"/>
                  </a:lnTo>
                  <a:lnTo>
                    <a:pt x="9445" y="0"/>
                  </a:lnTo>
                  <a:lnTo>
                    <a:pt x="9482" y="7"/>
                  </a:lnTo>
                  <a:lnTo>
                    <a:pt x="9512" y="27"/>
                  </a:lnTo>
                  <a:lnTo>
                    <a:pt x="9532" y="57"/>
                  </a:lnTo>
                  <a:lnTo>
                    <a:pt x="9539" y="93"/>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4" name="Freeform 13">
              <a:extLst>
                <a:ext uri="{FF2B5EF4-FFF2-40B4-BE49-F238E27FC236}">
                  <a16:creationId xmlns:a16="http://schemas.microsoft.com/office/drawing/2014/main" id="{EBE9BB4F-66F9-8837-7AE1-CF515D752A1B}"/>
                </a:ext>
              </a:extLst>
            </p:cNvPr>
            <p:cNvSpPr>
              <a:spLocks/>
            </p:cNvSpPr>
            <p:nvPr/>
          </p:nvSpPr>
          <p:spPr bwMode="auto">
            <a:xfrm>
              <a:off x="1440" y="2337"/>
              <a:ext cx="606" cy="865"/>
            </a:xfrm>
            <a:custGeom>
              <a:avLst/>
              <a:gdLst>
                <a:gd name="T0" fmla="*/ 605 w 606"/>
                <a:gd name="T1" fmla="*/ 2337 h 865"/>
                <a:gd name="T2" fmla="*/ 303 w 606"/>
                <a:gd name="T3" fmla="*/ 2640 h 865"/>
                <a:gd name="T4" fmla="*/ 0 w 606"/>
                <a:gd name="T5" fmla="*/ 2337 h 865"/>
                <a:gd name="T6" fmla="*/ 0 w 606"/>
                <a:gd name="T7" fmla="*/ 2900 h 865"/>
                <a:gd name="T8" fmla="*/ 303 w 606"/>
                <a:gd name="T9" fmla="*/ 3202 h 865"/>
                <a:gd name="T10" fmla="*/ 605 w 606"/>
                <a:gd name="T11" fmla="*/ 290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3"/>
                  </a:lnTo>
                  <a:lnTo>
                    <a:pt x="303" y="865"/>
                  </a:lnTo>
                  <a:lnTo>
                    <a:pt x="605" y="563"/>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5" name="Freeform 12">
              <a:extLst>
                <a:ext uri="{FF2B5EF4-FFF2-40B4-BE49-F238E27FC236}">
                  <a16:creationId xmlns:a16="http://schemas.microsoft.com/office/drawing/2014/main" id="{B51C7CAE-8D77-4884-FDAF-250642E615AE}"/>
                </a:ext>
              </a:extLst>
            </p:cNvPr>
            <p:cNvSpPr>
              <a:spLocks/>
            </p:cNvSpPr>
            <p:nvPr/>
          </p:nvSpPr>
          <p:spPr bwMode="auto">
            <a:xfrm>
              <a:off x="1440" y="2337"/>
              <a:ext cx="606" cy="865"/>
            </a:xfrm>
            <a:custGeom>
              <a:avLst/>
              <a:gdLst>
                <a:gd name="T0" fmla="*/ 605 w 606"/>
                <a:gd name="T1" fmla="*/ 2337 h 865"/>
                <a:gd name="T2" fmla="*/ 605 w 606"/>
                <a:gd name="T3" fmla="*/ 2900 h 865"/>
                <a:gd name="T4" fmla="*/ 303 w 606"/>
                <a:gd name="T5" fmla="*/ 3202 h 865"/>
                <a:gd name="T6" fmla="*/ 0 w 606"/>
                <a:gd name="T7" fmla="*/ 2900 h 865"/>
                <a:gd name="T8" fmla="*/ 0 w 606"/>
                <a:gd name="T9" fmla="*/ 2337 h 865"/>
                <a:gd name="T10" fmla="*/ 303 w 606"/>
                <a:gd name="T11" fmla="*/ 264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3"/>
                  </a:lnTo>
                  <a:lnTo>
                    <a:pt x="303" y="865"/>
                  </a:lnTo>
                  <a:lnTo>
                    <a:pt x="0" y="563"/>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6" name="Freeform 11">
              <a:extLst>
                <a:ext uri="{FF2B5EF4-FFF2-40B4-BE49-F238E27FC236}">
                  <a16:creationId xmlns:a16="http://schemas.microsoft.com/office/drawing/2014/main" id="{15BA983C-CE34-C707-171A-E0B8A5650D91}"/>
                </a:ext>
              </a:extLst>
            </p:cNvPr>
            <p:cNvSpPr>
              <a:spLocks/>
            </p:cNvSpPr>
            <p:nvPr/>
          </p:nvSpPr>
          <p:spPr bwMode="auto">
            <a:xfrm>
              <a:off x="2045" y="2337"/>
              <a:ext cx="8934" cy="563"/>
            </a:xfrm>
            <a:custGeom>
              <a:avLst/>
              <a:gdLst>
                <a:gd name="T0" fmla="*/ 8934 w 8934"/>
                <a:gd name="T1" fmla="*/ 2431 h 563"/>
                <a:gd name="T2" fmla="*/ 8934 w 8934"/>
                <a:gd name="T3" fmla="*/ 2806 h 563"/>
                <a:gd name="T4" fmla="*/ 8927 w 8934"/>
                <a:gd name="T5" fmla="*/ 2842 h 563"/>
                <a:gd name="T6" fmla="*/ 8907 w 8934"/>
                <a:gd name="T7" fmla="*/ 2872 h 563"/>
                <a:gd name="T8" fmla="*/ 8877 w 8934"/>
                <a:gd name="T9" fmla="*/ 2892 h 563"/>
                <a:gd name="T10" fmla="*/ 8840 w 8934"/>
                <a:gd name="T11" fmla="*/ 2900 h 563"/>
                <a:gd name="T12" fmla="*/ 0 w 8934"/>
                <a:gd name="T13" fmla="*/ 2900 h 563"/>
                <a:gd name="T14" fmla="*/ 0 w 8934"/>
                <a:gd name="T15" fmla="*/ 2337 h 563"/>
                <a:gd name="T16" fmla="*/ 8840 w 8934"/>
                <a:gd name="T17" fmla="*/ 2337 h 563"/>
                <a:gd name="T18" fmla="*/ 8877 w 8934"/>
                <a:gd name="T19" fmla="*/ 2345 h 563"/>
                <a:gd name="T20" fmla="*/ 8907 w 8934"/>
                <a:gd name="T21" fmla="*/ 2365 h 563"/>
                <a:gd name="T22" fmla="*/ 8927 w 8934"/>
                <a:gd name="T23" fmla="*/ 2395 h 563"/>
                <a:gd name="T24" fmla="*/ 8934 w 8934"/>
                <a:gd name="T25" fmla="*/ 2431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3"/>
                  </a:lnTo>
                  <a:lnTo>
                    <a:pt x="0" y="563"/>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Freeform 10">
              <a:extLst>
                <a:ext uri="{FF2B5EF4-FFF2-40B4-BE49-F238E27FC236}">
                  <a16:creationId xmlns:a16="http://schemas.microsoft.com/office/drawing/2014/main" id="{1CC359D0-5794-7C81-99A2-E96F298BE436}"/>
                </a:ext>
              </a:extLst>
            </p:cNvPr>
            <p:cNvSpPr>
              <a:spLocks/>
            </p:cNvSpPr>
            <p:nvPr/>
          </p:nvSpPr>
          <p:spPr bwMode="auto">
            <a:xfrm>
              <a:off x="1440" y="2993"/>
              <a:ext cx="606" cy="865"/>
            </a:xfrm>
            <a:custGeom>
              <a:avLst/>
              <a:gdLst>
                <a:gd name="T0" fmla="*/ 605 w 606"/>
                <a:gd name="T1" fmla="*/ 2993 h 865"/>
                <a:gd name="T2" fmla="*/ 303 w 606"/>
                <a:gd name="T3" fmla="*/ 3296 h 865"/>
                <a:gd name="T4" fmla="*/ 0 w 606"/>
                <a:gd name="T5" fmla="*/ 2993 h 865"/>
                <a:gd name="T6" fmla="*/ 0 w 606"/>
                <a:gd name="T7" fmla="*/ 3555 h 865"/>
                <a:gd name="T8" fmla="*/ 303 w 606"/>
                <a:gd name="T9" fmla="*/ 3858 h 865"/>
                <a:gd name="T10" fmla="*/ 605 w 606"/>
                <a:gd name="T11" fmla="*/ 3555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8" name="Freeform 9">
              <a:extLst>
                <a:ext uri="{FF2B5EF4-FFF2-40B4-BE49-F238E27FC236}">
                  <a16:creationId xmlns:a16="http://schemas.microsoft.com/office/drawing/2014/main" id="{F8F97A43-8EBE-5487-51D3-BDDDB6AF5AB8}"/>
                </a:ext>
              </a:extLst>
            </p:cNvPr>
            <p:cNvSpPr>
              <a:spLocks/>
            </p:cNvSpPr>
            <p:nvPr/>
          </p:nvSpPr>
          <p:spPr bwMode="auto">
            <a:xfrm>
              <a:off x="1440" y="2993"/>
              <a:ext cx="606" cy="865"/>
            </a:xfrm>
            <a:custGeom>
              <a:avLst/>
              <a:gdLst>
                <a:gd name="T0" fmla="*/ 605 w 606"/>
                <a:gd name="T1" fmla="*/ 2993 h 865"/>
                <a:gd name="T2" fmla="*/ 605 w 606"/>
                <a:gd name="T3" fmla="*/ 3555 h 865"/>
                <a:gd name="T4" fmla="*/ 303 w 606"/>
                <a:gd name="T5" fmla="*/ 3858 h 865"/>
                <a:gd name="T6" fmla="*/ 0 w 606"/>
                <a:gd name="T7" fmla="*/ 3555 h 865"/>
                <a:gd name="T8" fmla="*/ 0 w 606"/>
                <a:gd name="T9" fmla="*/ 2993 h 865"/>
                <a:gd name="T10" fmla="*/ 303 w 606"/>
                <a:gd name="T11" fmla="*/ 3296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2"/>
                  </a:lnTo>
                  <a:lnTo>
                    <a:pt x="303" y="865"/>
                  </a:lnTo>
                  <a:lnTo>
                    <a:pt x="0" y="562"/>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Freeform 8">
              <a:extLst>
                <a:ext uri="{FF2B5EF4-FFF2-40B4-BE49-F238E27FC236}">
                  <a16:creationId xmlns:a16="http://schemas.microsoft.com/office/drawing/2014/main" id="{7B02606C-5142-348F-962E-6CAAAEA5ECB4}"/>
                </a:ext>
              </a:extLst>
            </p:cNvPr>
            <p:cNvSpPr>
              <a:spLocks/>
            </p:cNvSpPr>
            <p:nvPr/>
          </p:nvSpPr>
          <p:spPr bwMode="auto">
            <a:xfrm>
              <a:off x="2045" y="2993"/>
              <a:ext cx="8934" cy="563"/>
            </a:xfrm>
            <a:custGeom>
              <a:avLst/>
              <a:gdLst>
                <a:gd name="T0" fmla="*/ 8934 w 8934"/>
                <a:gd name="T1" fmla="*/ 3087 h 563"/>
                <a:gd name="T2" fmla="*/ 8934 w 8934"/>
                <a:gd name="T3" fmla="*/ 3462 h 563"/>
                <a:gd name="T4" fmla="*/ 8927 w 8934"/>
                <a:gd name="T5" fmla="*/ 3498 h 563"/>
                <a:gd name="T6" fmla="*/ 8907 w 8934"/>
                <a:gd name="T7" fmla="*/ 3528 h 563"/>
                <a:gd name="T8" fmla="*/ 8877 w 8934"/>
                <a:gd name="T9" fmla="*/ 3548 h 563"/>
                <a:gd name="T10" fmla="*/ 8840 w 8934"/>
                <a:gd name="T11" fmla="*/ 3555 h 563"/>
                <a:gd name="T12" fmla="*/ 0 w 8934"/>
                <a:gd name="T13" fmla="*/ 3555 h 563"/>
                <a:gd name="T14" fmla="*/ 0 w 8934"/>
                <a:gd name="T15" fmla="*/ 2993 h 563"/>
                <a:gd name="T16" fmla="*/ 8840 w 8934"/>
                <a:gd name="T17" fmla="*/ 2993 h 563"/>
                <a:gd name="T18" fmla="*/ 8877 w 8934"/>
                <a:gd name="T19" fmla="*/ 3001 h 563"/>
                <a:gd name="T20" fmla="*/ 8907 w 8934"/>
                <a:gd name="T21" fmla="*/ 3021 h 563"/>
                <a:gd name="T22" fmla="*/ 8927 w 8934"/>
                <a:gd name="T23" fmla="*/ 3051 h 563"/>
                <a:gd name="T24" fmla="*/ 8934 w 8934"/>
                <a:gd name="T25" fmla="*/ 3087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2"/>
                  </a:lnTo>
                  <a:lnTo>
                    <a:pt x="0" y="562"/>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Text Box 7">
              <a:extLst>
                <a:ext uri="{FF2B5EF4-FFF2-40B4-BE49-F238E27FC236}">
                  <a16:creationId xmlns:a16="http://schemas.microsoft.com/office/drawing/2014/main" id="{FB9DC1AE-5ADC-73E4-1FC1-71CE576492F9}"/>
                </a:ext>
              </a:extLst>
            </p:cNvPr>
            <p:cNvSpPr txBox="1">
              <a:spLocks noChangeArrowheads="1"/>
            </p:cNvSpPr>
            <p:nvPr/>
          </p:nvSpPr>
          <p:spPr bwMode="auto">
            <a:xfrm>
              <a:off x="2169" y="554"/>
              <a:ext cx="51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Data Collection and Preprocessing</a:t>
              </a:r>
            </a:p>
          </p:txBody>
        </p:sp>
        <p:sp>
          <p:nvSpPr>
            <p:cNvPr id="21" name="Text Box 6">
              <a:extLst>
                <a:ext uri="{FF2B5EF4-FFF2-40B4-BE49-F238E27FC236}">
                  <a16:creationId xmlns:a16="http://schemas.microsoft.com/office/drawing/2014/main" id="{112BB58C-CD74-DD9F-3D6D-E1F92F9F68A1}"/>
                </a:ext>
              </a:extLst>
            </p:cNvPr>
            <p:cNvSpPr txBox="1">
              <a:spLocks noChangeArrowheads="1"/>
            </p:cNvSpPr>
            <p:nvPr/>
          </p:nvSpPr>
          <p:spPr bwMode="auto">
            <a:xfrm>
              <a:off x="2169" y="1210"/>
              <a:ext cx="8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Machine Learning Model Development</a:t>
              </a:r>
            </a:p>
          </p:txBody>
        </p:sp>
        <p:sp>
          <p:nvSpPr>
            <p:cNvPr id="22" name="Text Box 17">
              <a:extLst>
                <a:ext uri="{FF2B5EF4-FFF2-40B4-BE49-F238E27FC236}">
                  <a16:creationId xmlns:a16="http://schemas.microsoft.com/office/drawing/2014/main" id="{CB239268-9381-E010-C8D4-063C5FB0F163}"/>
                </a:ext>
              </a:extLst>
            </p:cNvPr>
            <p:cNvSpPr txBox="1">
              <a:spLocks noChangeArrowheads="1"/>
            </p:cNvSpPr>
            <p:nvPr/>
          </p:nvSpPr>
          <p:spPr bwMode="auto">
            <a:xfrm>
              <a:off x="2169" y="1866"/>
              <a:ext cx="514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Mobile App Development</a:t>
              </a:r>
            </a:p>
          </p:txBody>
        </p:sp>
        <p:sp>
          <p:nvSpPr>
            <p:cNvPr id="23" name="Text Box 18">
              <a:extLst>
                <a:ext uri="{FF2B5EF4-FFF2-40B4-BE49-F238E27FC236}">
                  <a16:creationId xmlns:a16="http://schemas.microsoft.com/office/drawing/2014/main" id="{D9635224-F0F4-5AA5-047D-756EF0BE6536}"/>
                </a:ext>
              </a:extLst>
            </p:cNvPr>
            <p:cNvSpPr txBox="1">
              <a:spLocks noChangeArrowheads="1"/>
            </p:cNvSpPr>
            <p:nvPr/>
          </p:nvSpPr>
          <p:spPr bwMode="auto">
            <a:xfrm>
              <a:off x="2169" y="2522"/>
              <a:ext cx="853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Integrating Model into Mobile App</a:t>
              </a:r>
            </a:p>
          </p:txBody>
        </p:sp>
        <p:sp>
          <p:nvSpPr>
            <p:cNvPr id="24" name="Text Box 19">
              <a:extLst>
                <a:ext uri="{FF2B5EF4-FFF2-40B4-BE49-F238E27FC236}">
                  <a16:creationId xmlns:a16="http://schemas.microsoft.com/office/drawing/2014/main" id="{CD3FB2BB-A41F-707B-E920-DD540AAEF0C5}"/>
                </a:ext>
              </a:extLst>
            </p:cNvPr>
            <p:cNvSpPr txBox="1">
              <a:spLocks noChangeArrowheads="1"/>
            </p:cNvSpPr>
            <p:nvPr/>
          </p:nvSpPr>
          <p:spPr bwMode="auto">
            <a:xfrm>
              <a:off x="2169" y="3109"/>
              <a:ext cx="542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gn="just">
                <a:spcBef>
                  <a:spcPts val="0"/>
                </a:spcBef>
                <a:spcAft>
                  <a:spcPts val="0"/>
                </a:spcAft>
                <a:buSzPts val="1000"/>
                <a:buFont typeface="Carlito" panose="020F0502020204030204" pitchFamily="34" charset="0"/>
                <a:buChar char="•"/>
              </a:pPr>
              <a:r>
                <a:rPr lang="en-IN" sz="1200" dirty="0">
                  <a:effectLst/>
                  <a:latin typeface="Times New Roman" panose="02020603050405020304" pitchFamily="18" charset="0"/>
                  <a:ea typeface="Times New Roman" panose="02020603050405020304" pitchFamily="18" charset="0"/>
                </a:rPr>
                <a:t>Testing and Deployment</a:t>
              </a:r>
              <a:endParaRPr lang="en-IN" sz="1200" spc="-10" dirty="0">
                <a:effectLst/>
                <a:latin typeface="Times New Roman" panose="02020603050405020304" pitchFamily="18" charset="0"/>
                <a:ea typeface="Carlito" panose="020F0502020204030204" pitchFamily="34" charset="0"/>
              </a:endParaRPr>
            </a:p>
          </p:txBody>
        </p:sp>
      </p:grpSp>
      <p:pic>
        <p:nvPicPr>
          <p:cNvPr id="25" name="Picture 24">
            <a:extLst>
              <a:ext uri="{FF2B5EF4-FFF2-40B4-BE49-F238E27FC236}">
                <a16:creationId xmlns:a16="http://schemas.microsoft.com/office/drawing/2014/main" id="{8A4EAEA1-B0FB-342B-2906-60483B447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199036" y="343395"/>
            <a:ext cx="4919235" cy="6632066"/>
          </a:xfrm>
          <a:prstGeom prst="rect">
            <a:avLst/>
          </a:prstGeom>
        </p:spPr>
      </p:pic>
      <p:sp>
        <p:nvSpPr>
          <p:cNvPr id="5" name="TextBox 4">
            <a:extLst>
              <a:ext uri="{FF2B5EF4-FFF2-40B4-BE49-F238E27FC236}">
                <a16:creationId xmlns:a16="http://schemas.microsoft.com/office/drawing/2014/main" id="{9303809B-B382-36DA-A92B-DDB0B22E2E3A}"/>
              </a:ext>
            </a:extLst>
          </p:cNvPr>
          <p:cNvSpPr txBox="1"/>
          <p:nvPr/>
        </p:nvSpPr>
        <p:spPr>
          <a:xfrm>
            <a:off x="151303" y="1701774"/>
            <a:ext cx="5091721" cy="3970318"/>
          </a:xfrm>
          <a:prstGeom prst="rect">
            <a:avLst/>
          </a:prstGeom>
          <a:noFill/>
        </p:spPr>
        <p:txBody>
          <a:bodyPr wrap="square">
            <a:spAutoFit/>
          </a:bodyPr>
          <a:lstStyle/>
          <a:p>
            <a:pPr algn="l"/>
            <a:r>
              <a:rPr lang="en-US" sz="1800" b="1" i="0" u="none" strike="noStrike" baseline="0" dirty="0">
                <a:latin typeface="Times New Roman" panose="02020603050405020304" pitchFamily="18" charset="0"/>
              </a:rPr>
              <a:t>Title of the Paper</a:t>
            </a:r>
            <a:r>
              <a:rPr lang="en-US" sz="1800" b="0" i="0" u="none" strike="noStrike" baseline="0" dirty="0">
                <a:latin typeface="Times New Roman" panose="02020603050405020304" pitchFamily="18" charset="0"/>
              </a:rPr>
              <a:t>: </a:t>
            </a:r>
            <a:r>
              <a:rPr lang="en-US" sz="1800" b="0" i="1" u="none" strike="noStrike" baseline="0" dirty="0">
                <a:latin typeface="Times New Roman" panose="02020603050405020304" pitchFamily="18" charset="0"/>
              </a:rPr>
              <a:t>Nemo: ML Based Fish Species Classification</a:t>
            </a:r>
          </a:p>
          <a:p>
            <a:pPr algn="l"/>
            <a:r>
              <a:rPr lang="en-IN" sz="1800" b="1" i="0" u="none" strike="noStrike" baseline="0" dirty="0">
                <a:latin typeface="Times New Roman" panose="02020603050405020304" pitchFamily="18" charset="0"/>
              </a:rPr>
              <a:t>Conference</a:t>
            </a:r>
            <a:r>
              <a:rPr lang="en-IN" sz="1800" b="0" i="0" u="none" strike="noStrike" baseline="0" dirty="0">
                <a:latin typeface="Times New Roman" panose="02020603050405020304" pitchFamily="18" charset="0"/>
              </a:rPr>
              <a:t>: </a:t>
            </a:r>
            <a:r>
              <a:rPr lang="en-IN" sz="1800" b="0" i="1" u="none" strike="noStrike" baseline="0" dirty="0">
                <a:latin typeface="Times New Roman" panose="02020603050405020304" pitchFamily="18" charset="0"/>
              </a:rPr>
              <a:t>2025 2nd International Conference on Computational Intelligence,</a:t>
            </a:r>
          </a:p>
          <a:p>
            <a:pPr algn="l"/>
            <a:r>
              <a:rPr lang="en-US" sz="1800" b="0" i="1" u="none" strike="noStrike" baseline="0" dirty="0">
                <a:latin typeface="Times New Roman" panose="02020603050405020304" pitchFamily="18" charset="0"/>
              </a:rPr>
              <a:t>Communication Technology and Networking (CICTN)</a:t>
            </a:r>
          </a:p>
          <a:p>
            <a:pPr algn="l"/>
            <a:r>
              <a:rPr lang="en-US" sz="1800" b="1" i="0" u="none" strike="noStrike" baseline="0" dirty="0">
                <a:latin typeface="Times New Roman" panose="02020603050405020304" pitchFamily="18" charset="0"/>
              </a:rPr>
              <a:t>Authors</a:t>
            </a:r>
            <a:r>
              <a:rPr lang="en-US" sz="1800" b="0" i="0" u="none" strike="noStrike" baseline="0" dirty="0">
                <a:latin typeface="Times New Roman" panose="02020603050405020304" pitchFamily="18" charset="0"/>
              </a:rPr>
              <a:t>: M. Singh, S. Gaur, S. Tyagi, U. Sharma, P. Yadav and A. Mishra</a:t>
            </a:r>
          </a:p>
          <a:p>
            <a:pPr algn="l"/>
            <a:r>
              <a:rPr lang="en-IN" sz="1800" b="1" i="0" u="none" strike="noStrike" baseline="0" dirty="0">
                <a:latin typeface="Times New Roman" panose="02020603050405020304" pitchFamily="18" charset="0"/>
              </a:rPr>
              <a:t>Pages</a:t>
            </a:r>
            <a:r>
              <a:rPr lang="en-IN" sz="1800" b="0" i="0" u="none" strike="noStrike" baseline="0" dirty="0">
                <a:latin typeface="Times New Roman" panose="02020603050405020304" pitchFamily="18" charset="0"/>
              </a:rPr>
              <a:t>: 461</a:t>
            </a:r>
            <a:r>
              <a:rPr lang="en-IN" sz="1800" b="0" i="0" u="none" strike="noStrike" baseline="0" dirty="0">
                <a:latin typeface="TimesNewRomanPSMT"/>
              </a:rPr>
              <a:t>–</a:t>
            </a:r>
            <a:r>
              <a:rPr lang="en-IN" sz="1800" b="0" i="0" u="none" strike="noStrike" baseline="0" dirty="0">
                <a:latin typeface="Times New Roman" panose="02020603050405020304" pitchFamily="18" charset="0"/>
              </a:rPr>
              <a:t>467</a:t>
            </a:r>
          </a:p>
          <a:p>
            <a:pPr algn="l"/>
            <a:r>
              <a:rPr lang="en-IN" sz="1800" b="1" i="0" u="none" strike="noStrike" baseline="0" dirty="0">
                <a:latin typeface="Times New Roman" panose="02020603050405020304" pitchFamily="18" charset="0"/>
              </a:rPr>
              <a:t>DOI</a:t>
            </a:r>
            <a:r>
              <a:rPr lang="en-IN" sz="1800" b="0" i="0" u="none" strike="noStrike" baseline="0" dirty="0">
                <a:latin typeface="Times New Roman" panose="02020603050405020304" pitchFamily="18" charset="0"/>
              </a:rPr>
              <a:t>: 10.1109/CICTN64563.2025.10932485</a:t>
            </a:r>
          </a:p>
          <a:p>
            <a:pPr algn="l"/>
            <a:r>
              <a:rPr lang="en-IN" sz="1800" b="1" i="0" u="none" strike="noStrike" baseline="0" dirty="0">
                <a:latin typeface="Times New Roman" panose="02020603050405020304" pitchFamily="18" charset="0"/>
              </a:rPr>
              <a:t>Publisher</a:t>
            </a:r>
            <a:r>
              <a:rPr lang="en-IN" sz="1800" b="0" i="0" u="none" strike="noStrike" baseline="0" dirty="0">
                <a:latin typeface="Times New Roman" panose="02020603050405020304" pitchFamily="18" charset="0"/>
              </a:rPr>
              <a:t>: IEEE</a:t>
            </a:r>
          </a:p>
          <a:p>
            <a:pPr algn="l"/>
            <a:r>
              <a:rPr lang="en-IN" sz="1800" b="1" i="0" u="none" strike="noStrike" baseline="0" dirty="0">
                <a:latin typeface="Times New Roman" panose="02020603050405020304" pitchFamily="18" charset="0"/>
              </a:rPr>
              <a:t>Indexing</a:t>
            </a:r>
            <a:r>
              <a:rPr lang="en-IN" sz="1800" b="0" i="0" u="none" strike="noStrike" baseline="0" dirty="0">
                <a:latin typeface="Times New Roman" panose="02020603050405020304" pitchFamily="18" charset="0"/>
              </a:rPr>
              <a:t>: IEEE Xplore, Scopus</a:t>
            </a:r>
          </a:p>
          <a:p>
            <a:pPr algn="l"/>
            <a:r>
              <a:rPr lang="en-US" sz="1800" b="1" i="0" u="none" strike="noStrike" baseline="0" dirty="0">
                <a:latin typeface="Times New Roman" panose="02020603050405020304" pitchFamily="18" charset="0"/>
              </a:rPr>
              <a:t>Date of Conference: </a:t>
            </a:r>
            <a:r>
              <a:rPr lang="en-US" sz="1800" b="0" i="0" u="none" strike="noStrike" baseline="0" dirty="0">
                <a:latin typeface="Times New Roman" panose="02020603050405020304" pitchFamily="18" charset="0"/>
              </a:rPr>
              <a:t>06-07 February 2025</a:t>
            </a:r>
          </a:p>
          <a:p>
            <a:pPr algn="l"/>
            <a:r>
              <a:rPr lang="en-US" sz="1800" b="1" i="0" u="none" strike="noStrike" baseline="0" dirty="0">
                <a:latin typeface="Times New Roman" panose="02020603050405020304" pitchFamily="18" charset="0"/>
              </a:rPr>
              <a:t>Date Added to IEEE </a:t>
            </a:r>
            <a:r>
              <a:rPr lang="en-US" sz="1800" b="1" i="1" u="none" strike="noStrike" baseline="0" dirty="0">
                <a:latin typeface="Times New Roman" panose="02020603050405020304" pitchFamily="18" charset="0"/>
              </a:rPr>
              <a:t>Xplore</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26 March 2025</a:t>
            </a:r>
            <a:endParaRPr lang="en-IN" dirty="0"/>
          </a:p>
        </p:txBody>
      </p:sp>
    </p:spTree>
    <p:extLst>
      <p:ext uri="{BB962C8B-B14F-4D97-AF65-F5344CB8AC3E}">
        <p14:creationId xmlns:p14="http://schemas.microsoft.com/office/powerpoint/2010/main" val="307950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86322081-79FF-F451-448A-A6181C882DBE}"/>
              </a:ext>
            </a:extLst>
          </p:cNvPr>
          <p:cNvSpPr txBox="1">
            <a:spLocks/>
          </p:cNvSpPr>
          <p:nvPr/>
        </p:nvSpPr>
        <p:spPr>
          <a:xfrm>
            <a:off x="4843171" y="2475425"/>
            <a:ext cx="2505655" cy="12465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6000" b="1" dirty="0"/>
              <a:t>DEMO</a:t>
            </a:r>
          </a:p>
        </p:txBody>
      </p:sp>
      <p:pic>
        <p:nvPicPr>
          <p:cNvPr id="2050" name="Picture 2" descr="a blue fish with dots on it 's body">
            <a:extLst>
              <a:ext uri="{FF2B5EF4-FFF2-40B4-BE49-F238E27FC236}">
                <a16:creationId xmlns:a16="http://schemas.microsoft.com/office/drawing/2014/main" id="{4FABA16F-6345-5DBC-F62A-F5F3CEC5E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105" y="2725162"/>
            <a:ext cx="2227786" cy="19459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672449-0154-888E-2D93-457042C748D1}"/>
              </a:ext>
            </a:extLst>
          </p:cNvPr>
          <p:cNvSpPr txBox="1"/>
          <p:nvPr/>
        </p:nvSpPr>
        <p:spPr>
          <a:xfrm>
            <a:off x="5482340" y="2213815"/>
            <a:ext cx="1227318" cy="523220"/>
          </a:xfrm>
          <a:prstGeom prst="rect">
            <a:avLst/>
          </a:prstGeom>
          <a:noFill/>
        </p:spPr>
        <p:txBody>
          <a:bodyPr wrap="square">
            <a:spAutoFit/>
          </a:bodyPr>
          <a:lstStyle/>
          <a:p>
            <a:pPr algn="ctr"/>
            <a:r>
              <a:rPr lang="en-IN" sz="2800" b="1" dirty="0"/>
              <a:t>Here is</a:t>
            </a:r>
          </a:p>
        </p:txBody>
      </p:sp>
      <p:sp>
        <p:nvSpPr>
          <p:cNvPr id="6" name="TextBox 5">
            <a:extLst>
              <a:ext uri="{FF2B5EF4-FFF2-40B4-BE49-F238E27FC236}">
                <a16:creationId xmlns:a16="http://schemas.microsoft.com/office/drawing/2014/main" id="{89F4E1E5-2A3B-FE94-A084-1521FE217341}"/>
              </a:ext>
            </a:extLst>
          </p:cNvPr>
          <p:cNvSpPr txBox="1"/>
          <p:nvPr/>
        </p:nvSpPr>
        <p:spPr>
          <a:xfrm>
            <a:off x="3496915" y="6596390"/>
            <a:ext cx="5198165" cy="261610"/>
          </a:xfrm>
          <a:prstGeom prst="rect">
            <a:avLst/>
          </a:prstGeom>
          <a:noFill/>
        </p:spPr>
        <p:txBody>
          <a:bodyPr wrap="square">
            <a:spAutoFit/>
          </a:bodyPr>
          <a:lstStyle/>
          <a:p>
            <a:r>
              <a:rPr lang="en-IN" sz="1100" dirty="0">
                <a:hlinkClick r:id="rId3"/>
              </a:rPr>
              <a:t>Source : Fish </a:t>
            </a:r>
            <a:r>
              <a:rPr lang="en-IN" sz="1100" dirty="0" err="1">
                <a:hlinkClick r:id="rId3"/>
              </a:rPr>
              <a:t>Joypixels</a:t>
            </a:r>
            <a:r>
              <a:rPr lang="en-IN" sz="1100" dirty="0">
                <a:hlinkClick r:id="rId3"/>
              </a:rPr>
              <a:t> Sticker - Fish </a:t>
            </a:r>
            <a:r>
              <a:rPr lang="en-IN" sz="1100" dirty="0" err="1">
                <a:hlinkClick r:id="rId3"/>
              </a:rPr>
              <a:t>Joypixels</a:t>
            </a:r>
            <a:r>
              <a:rPr lang="en-IN" sz="1100" dirty="0">
                <a:hlinkClick r:id="rId3"/>
              </a:rPr>
              <a:t> Underwater Living - Discover &amp; Share GIFs</a:t>
            </a:r>
            <a:endParaRPr lang="en-IN" sz="1100" dirty="0"/>
          </a:p>
        </p:txBody>
      </p:sp>
    </p:spTree>
    <p:extLst>
      <p:ext uri="{BB962C8B-B14F-4D97-AF65-F5344CB8AC3E}">
        <p14:creationId xmlns:p14="http://schemas.microsoft.com/office/powerpoint/2010/main" val="168185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E5571136-6515-6D0D-36FF-A7D44A917D48}"/>
            </a:ext>
          </a:extLst>
        </p:cNvPr>
        <p:cNvGrpSpPr/>
        <p:nvPr/>
      </p:nvGrpSpPr>
      <p:grpSpPr>
        <a:xfrm>
          <a:off x="0" y="0"/>
          <a:ext cx="0" cy="0"/>
          <a:chOff x="0" y="0"/>
          <a:chExt cx="0" cy="0"/>
        </a:xfrm>
      </p:grpSpPr>
      <p:sp>
        <p:nvSpPr>
          <p:cNvPr id="167" name="Google Shape;167;g327cff1e653_4_25">
            <a:extLst>
              <a:ext uri="{FF2B5EF4-FFF2-40B4-BE49-F238E27FC236}">
                <a16:creationId xmlns:a16="http://schemas.microsoft.com/office/drawing/2014/main" id="{D7826C05-52E3-F40C-35F2-2C52A5271EC0}"/>
              </a:ext>
            </a:extLst>
          </p:cNvPr>
          <p:cNvSpPr txBox="1">
            <a:spLocks noGrp="1"/>
          </p:cNvSpPr>
          <p:nvPr>
            <p:ph type="ctrTitle"/>
          </p:nvPr>
        </p:nvSpPr>
        <p:spPr>
          <a:xfrm>
            <a:off x="782595" y="6552"/>
            <a:ext cx="10927200" cy="8670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990"/>
              <a:buFont typeface="Arial"/>
              <a:buNone/>
            </a:pPr>
            <a:r>
              <a:rPr lang="en-US" sz="4800" b="1" dirty="0">
                <a:solidFill>
                  <a:srgbClr val="FF0000"/>
                </a:solidFill>
                <a:latin typeface="Times New Roman"/>
                <a:cs typeface="Times New Roman"/>
                <a:sym typeface="Times New Roman"/>
              </a:rPr>
              <a:t>A</a:t>
            </a:r>
            <a:r>
              <a:rPr lang="en-IN" sz="4800" b="1" dirty="0">
                <a:solidFill>
                  <a:srgbClr val="FF0000"/>
                </a:solidFill>
                <a:latin typeface="Times New Roman"/>
                <a:cs typeface="Times New Roman"/>
                <a:sym typeface="Times New Roman"/>
              </a:rPr>
              <a:t>PPLICATION FLOW</a:t>
            </a:r>
            <a:endParaRPr sz="4800" dirty="0"/>
          </a:p>
        </p:txBody>
      </p:sp>
      <p:sp>
        <p:nvSpPr>
          <p:cNvPr id="168" name="Google Shape;168;g327cff1e653_4_25">
            <a:extLst>
              <a:ext uri="{FF2B5EF4-FFF2-40B4-BE49-F238E27FC236}">
                <a16:creationId xmlns:a16="http://schemas.microsoft.com/office/drawing/2014/main" id="{9CDA6FA9-CBB1-D1BC-16AD-BA2782080E1A}"/>
              </a:ext>
            </a:extLst>
          </p:cNvPr>
          <p:cNvSpPr txBox="1">
            <a:spLocks noGrp="1"/>
          </p:cNvSpPr>
          <p:nvPr>
            <p:ph type="subTitle" idx="1"/>
          </p:nvPr>
        </p:nvSpPr>
        <p:spPr>
          <a:xfrm>
            <a:off x="23700" y="1651150"/>
            <a:ext cx="12144600" cy="5206800"/>
          </a:xfrm>
          <a:prstGeom prst="rect">
            <a:avLst/>
          </a:prstGeom>
          <a:ln w="9525" cap="flat" cmpd="sng">
            <a:no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700" b="1" dirty="0">
                <a:solidFill>
                  <a:schemeClr val="dk1"/>
                </a:solidFill>
                <a:latin typeface="Times New Roman"/>
                <a:ea typeface="Times New Roman"/>
                <a:cs typeface="Times New Roman"/>
                <a:sym typeface="Times New Roman"/>
              </a:rPr>
              <a:t> </a:t>
            </a:r>
            <a:endParaRPr sz="2700" b="1" dirty="0">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FC8620F7-8061-54BE-1883-B548F61ECCCE}"/>
              </a:ext>
            </a:extLst>
          </p:cNvPr>
          <p:cNvPicPr>
            <a:picLocks noChangeAspect="1"/>
          </p:cNvPicPr>
          <p:nvPr/>
        </p:nvPicPr>
        <p:blipFill>
          <a:blip r:embed="rId3"/>
          <a:srcRect t="3923"/>
          <a:stretch/>
        </p:blipFill>
        <p:spPr>
          <a:xfrm>
            <a:off x="607219" y="1114859"/>
            <a:ext cx="2522675" cy="5419409"/>
          </a:xfrm>
          <a:prstGeom prst="rect">
            <a:avLst/>
          </a:prstGeom>
        </p:spPr>
      </p:pic>
      <p:pic>
        <p:nvPicPr>
          <p:cNvPr id="8" name="Picture 7">
            <a:extLst>
              <a:ext uri="{FF2B5EF4-FFF2-40B4-BE49-F238E27FC236}">
                <a16:creationId xmlns:a16="http://schemas.microsoft.com/office/drawing/2014/main" id="{9C7AA385-88F5-B81B-A8C2-75A5BCA99008}"/>
              </a:ext>
            </a:extLst>
          </p:cNvPr>
          <p:cNvPicPr>
            <a:picLocks noChangeAspect="1"/>
          </p:cNvPicPr>
          <p:nvPr/>
        </p:nvPicPr>
        <p:blipFill>
          <a:blip r:embed="rId4"/>
          <a:srcRect t="4424" b="-1"/>
          <a:stretch/>
        </p:blipFill>
        <p:spPr>
          <a:xfrm>
            <a:off x="3455781" y="1114859"/>
            <a:ext cx="2551612" cy="5419408"/>
          </a:xfrm>
          <a:prstGeom prst="rect">
            <a:avLst/>
          </a:prstGeom>
        </p:spPr>
      </p:pic>
      <p:pic>
        <p:nvPicPr>
          <p:cNvPr id="15" name="Picture 14">
            <a:extLst>
              <a:ext uri="{FF2B5EF4-FFF2-40B4-BE49-F238E27FC236}">
                <a16:creationId xmlns:a16="http://schemas.microsoft.com/office/drawing/2014/main" id="{5BEBEE8A-1898-DB0D-F01D-8898662ACFE8}"/>
              </a:ext>
            </a:extLst>
          </p:cNvPr>
          <p:cNvPicPr>
            <a:picLocks noChangeAspect="1"/>
          </p:cNvPicPr>
          <p:nvPr/>
        </p:nvPicPr>
        <p:blipFill>
          <a:blip r:embed="rId5"/>
          <a:srcRect t="4982"/>
          <a:stretch/>
        </p:blipFill>
        <p:spPr>
          <a:xfrm>
            <a:off x="6333279" y="1114863"/>
            <a:ext cx="2566610" cy="5419408"/>
          </a:xfrm>
          <a:prstGeom prst="rect">
            <a:avLst/>
          </a:prstGeom>
        </p:spPr>
      </p:pic>
      <p:graphicFrame>
        <p:nvGraphicFramePr>
          <p:cNvPr id="18" name="Object 17">
            <a:extLst>
              <a:ext uri="{FF2B5EF4-FFF2-40B4-BE49-F238E27FC236}">
                <a16:creationId xmlns:a16="http://schemas.microsoft.com/office/drawing/2014/main" id="{DA914C56-8291-AD8F-065C-8D7B506C69CE}"/>
              </a:ext>
            </a:extLst>
          </p:cNvPr>
          <p:cNvGraphicFramePr>
            <a:graphicFrameLocks noChangeAspect="1"/>
          </p:cNvGraphicFramePr>
          <p:nvPr/>
        </p:nvGraphicFramePr>
        <p:xfrm>
          <a:off x="9225775" y="1114859"/>
          <a:ext cx="2538413" cy="5418137"/>
        </p:xfrm>
        <a:graphic>
          <a:graphicData uri="http://schemas.openxmlformats.org/presentationml/2006/ole">
            <mc:AlternateContent xmlns:mc="http://schemas.openxmlformats.org/markup-compatibility/2006">
              <mc:Choice xmlns:v="urn:schemas-microsoft-com:vml" Requires="v">
                <p:oleObj r:id="rId6" imgW="16201892" imgH="34593315" progId="">
                  <p:embed/>
                </p:oleObj>
              </mc:Choice>
              <mc:Fallback>
                <p:oleObj r:id="rId6" imgW="16201892" imgH="34593315" progId="">
                  <p:embed/>
                  <p:pic>
                    <p:nvPicPr>
                      <p:cNvPr id="18" name="Object 17">
                        <a:extLst>
                          <a:ext uri="{FF2B5EF4-FFF2-40B4-BE49-F238E27FC236}">
                            <a16:creationId xmlns:a16="http://schemas.microsoft.com/office/drawing/2014/main" id="{DA914C56-8291-AD8F-065C-8D7B506C69CE}"/>
                          </a:ext>
                        </a:extLst>
                      </p:cNvPr>
                      <p:cNvPicPr/>
                      <p:nvPr/>
                    </p:nvPicPr>
                    <p:blipFill>
                      <a:blip r:embed="rId7"/>
                      <a:stretch>
                        <a:fillRect/>
                      </a:stretch>
                    </p:blipFill>
                    <p:spPr>
                      <a:xfrm>
                        <a:off x="9225775" y="1114859"/>
                        <a:ext cx="2538413" cy="5418137"/>
                      </a:xfrm>
                      <a:prstGeom prst="rect">
                        <a:avLst/>
                      </a:prstGeom>
                    </p:spPr>
                  </p:pic>
                </p:oleObj>
              </mc:Fallback>
            </mc:AlternateContent>
          </a:graphicData>
        </a:graphic>
      </p:graphicFrame>
    </p:spTree>
    <p:extLst>
      <p:ext uri="{BB962C8B-B14F-4D97-AF65-F5344CB8AC3E}">
        <p14:creationId xmlns:p14="http://schemas.microsoft.com/office/powerpoint/2010/main" val="77593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F75D6278-0A91-9CCF-06AF-9EAA83637927}"/>
            </a:ext>
          </a:extLst>
        </p:cNvPr>
        <p:cNvGrpSpPr/>
        <p:nvPr/>
      </p:nvGrpSpPr>
      <p:grpSpPr>
        <a:xfrm>
          <a:off x="0" y="0"/>
          <a:ext cx="0" cy="0"/>
          <a:chOff x="0" y="0"/>
          <a:chExt cx="0" cy="0"/>
        </a:xfrm>
      </p:grpSpPr>
      <p:sp>
        <p:nvSpPr>
          <p:cNvPr id="167" name="Google Shape;167;g327cff1e653_4_25">
            <a:extLst>
              <a:ext uri="{FF2B5EF4-FFF2-40B4-BE49-F238E27FC236}">
                <a16:creationId xmlns:a16="http://schemas.microsoft.com/office/drawing/2014/main" id="{DC4A3B89-0769-66F4-8C9F-FE1C9DC9482B}"/>
              </a:ext>
            </a:extLst>
          </p:cNvPr>
          <p:cNvSpPr txBox="1">
            <a:spLocks noGrp="1"/>
          </p:cNvSpPr>
          <p:nvPr>
            <p:ph type="ctrTitle"/>
          </p:nvPr>
        </p:nvSpPr>
        <p:spPr>
          <a:xfrm>
            <a:off x="782595" y="6552"/>
            <a:ext cx="10927200" cy="8670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990"/>
              <a:buFont typeface="Arial"/>
              <a:buNone/>
            </a:pPr>
            <a:r>
              <a:rPr lang="en-US" sz="4800" b="1" dirty="0">
                <a:solidFill>
                  <a:srgbClr val="FF0000"/>
                </a:solidFill>
                <a:latin typeface="Times New Roman"/>
                <a:cs typeface="Times New Roman"/>
                <a:sym typeface="Times New Roman"/>
              </a:rPr>
              <a:t>A</a:t>
            </a:r>
            <a:r>
              <a:rPr lang="en-IN" sz="4800" b="1" dirty="0">
                <a:solidFill>
                  <a:srgbClr val="FF0000"/>
                </a:solidFill>
                <a:latin typeface="Times New Roman"/>
                <a:cs typeface="Times New Roman"/>
                <a:sym typeface="Times New Roman"/>
              </a:rPr>
              <a:t>PPLICATION FLOW</a:t>
            </a:r>
            <a:endParaRPr sz="4800" dirty="0"/>
          </a:p>
        </p:txBody>
      </p:sp>
      <p:sp>
        <p:nvSpPr>
          <p:cNvPr id="168" name="Google Shape;168;g327cff1e653_4_25">
            <a:extLst>
              <a:ext uri="{FF2B5EF4-FFF2-40B4-BE49-F238E27FC236}">
                <a16:creationId xmlns:a16="http://schemas.microsoft.com/office/drawing/2014/main" id="{F497CF1D-4382-B038-369E-CEA44F33F8E3}"/>
              </a:ext>
            </a:extLst>
          </p:cNvPr>
          <p:cNvSpPr txBox="1">
            <a:spLocks noGrp="1"/>
          </p:cNvSpPr>
          <p:nvPr>
            <p:ph type="subTitle" idx="1"/>
          </p:nvPr>
        </p:nvSpPr>
        <p:spPr>
          <a:xfrm>
            <a:off x="23700" y="1651150"/>
            <a:ext cx="12144600" cy="5206800"/>
          </a:xfrm>
          <a:prstGeom prst="rect">
            <a:avLst/>
          </a:prstGeom>
          <a:ln w="9525" cap="flat" cmpd="sng">
            <a:no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700" b="1" dirty="0">
                <a:solidFill>
                  <a:schemeClr val="dk1"/>
                </a:solidFill>
                <a:latin typeface="Times New Roman"/>
                <a:ea typeface="Times New Roman"/>
                <a:cs typeface="Times New Roman"/>
                <a:sym typeface="Times New Roman"/>
              </a:rPr>
              <a:t> </a:t>
            </a:r>
            <a:endParaRPr sz="27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68C3B3B-648E-EB8E-DD3F-7C2C66362EE8}"/>
              </a:ext>
            </a:extLst>
          </p:cNvPr>
          <p:cNvPicPr>
            <a:picLocks noChangeAspect="1"/>
          </p:cNvPicPr>
          <p:nvPr/>
        </p:nvPicPr>
        <p:blipFill>
          <a:blip r:embed="rId3"/>
          <a:srcRect t="4400"/>
          <a:stretch/>
        </p:blipFill>
        <p:spPr>
          <a:xfrm>
            <a:off x="7838825" y="1015473"/>
            <a:ext cx="2693002" cy="5721129"/>
          </a:xfrm>
          <a:prstGeom prst="rect">
            <a:avLst/>
          </a:prstGeom>
        </p:spPr>
      </p:pic>
      <p:pic>
        <p:nvPicPr>
          <p:cNvPr id="6" name="Picture 5">
            <a:extLst>
              <a:ext uri="{FF2B5EF4-FFF2-40B4-BE49-F238E27FC236}">
                <a16:creationId xmlns:a16="http://schemas.microsoft.com/office/drawing/2014/main" id="{58DB281C-3702-F9A6-A32F-3F46DF390D6D}"/>
              </a:ext>
            </a:extLst>
          </p:cNvPr>
          <p:cNvPicPr>
            <a:picLocks noChangeAspect="1"/>
          </p:cNvPicPr>
          <p:nvPr/>
        </p:nvPicPr>
        <p:blipFill>
          <a:blip r:embed="rId4"/>
          <a:srcRect t="4400"/>
          <a:stretch/>
        </p:blipFill>
        <p:spPr>
          <a:xfrm>
            <a:off x="4659355" y="1015473"/>
            <a:ext cx="2693003" cy="5721128"/>
          </a:xfrm>
          <a:prstGeom prst="rect">
            <a:avLst/>
          </a:prstGeom>
        </p:spPr>
      </p:pic>
      <p:pic>
        <p:nvPicPr>
          <p:cNvPr id="9" name="Picture 8">
            <a:extLst>
              <a:ext uri="{FF2B5EF4-FFF2-40B4-BE49-F238E27FC236}">
                <a16:creationId xmlns:a16="http://schemas.microsoft.com/office/drawing/2014/main" id="{89F0CA57-3C98-6B29-09BA-53225A286964}"/>
              </a:ext>
            </a:extLst>
          </p:cNvPr>
          <p:cNvPicPr>
            <a:picLocks noChangeAspect="1"/>
          </p:cNvPicPr>
          <p:nvPr/>
        </p:nvPicPr>
        <p:blipFill>
          <a:blip r:embed="rId5"/>
          <a:srcRect t="4396"/>
          <a:stretch/>
        </p:blipFill>
        <p:spPr>
          <a:xfrm>
            <a:off x="1480151" y="1015473"/>
            <a:ext cx="2692737" cy="5720831"/>
          </a:xfrm>
          <a:prstGeom prst="rect">
            <a:avLst/>
          </a:prstGeom>
        </p:spPr>
      </p:pic>
    </p:spTree>
    <p:extLst>
      <p:ext uri="{BB962C8B-B14F-4D97-AF65-F5344CB8AC3E}">
        <p14:creationId xmlns:p14="http://schemas.microsoft.com/office/powerpoint/2010/main" val="3665654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947AD6AF-D7A9-219E-38CC-8DACCA980CBD}"/>
            </a:ext>
          </a:extLst>
        </p:cNvPr>
        <p:cNvGrpSpPr/>
        <p:nvPr/>
      </p:nvGrpSpPr>
      <p:grpSpPr>
        <a:xfrm>
          <a:off x="0" y="0"/>
          <a:ext cx="0" cy="0"/>
          <a:chOff x="0" y="0"/>
          <a:chExt cx="0" cy="0"/>
        </a:xfrm>
      </p:grpSpPr>
      <p:sp>
        <p:nvSpPr>
          <p:cNvPr id="167" name="Google Shape;167;g327cff1e653_4_25">
            <a:extLst>
              <a:ext uri="{FF2B5EF4-FFF2-40B4-BE49-F238E27FC236}">
                <a16:creationId xmlns:a16="http://schemas.microsoft.com/office/drawing/2014/main" id="{D5C4ABFA-B078-BCAF-DA7D-B107FDDB1FFF}"/>
              </a:ext>
            </a:extLst>
          </p:cNvPr>
          <p:cNvSpPr txBox="1">
            <a:spLocks noGrp="1"/>
          </p:cNvSpPr>
          <p:nvPr>
            <p:ph type="ctrTitle"/>
          </p:nvPr>
        </p:nvSpPr>
        <p:spPr>
          <a:xfrm>
            <a:off x="914400" y="-7855"/>
            <a:ext cx="10927200" cy="867000"/>
          </a:xfrm>
          <a:prstGeom prst="rect">
            <a:avLst/>
          </a:prstGeom>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990"/>
              <a:buFont typeface="Arial"/>
              <a:buNone/>
            </a:pPr>
            <a:r>
              <a:rPr lang="en-US" sz="4800" b="1" dirty="0">
                <a:solidFill>
                  <a:srgbClr val="FF0000"/>
                </a:solidFill>
                <a:latin typeface="Times New Roman"/>
                <a:cs typeface="Times New Roman"/>
                <a:sym typeface="Times New Roman"/>
              </a:rPr>
              <a:t>A</a:t>
            </a:r>
            <a:r>
              <a:rPr lang="en-IN" sz="4800" b="1" dirty="0">
                <a:solidFill>
                  <a:srgbClr val="FF0000"/>
                </a:solidFill>
                <a:latin typeface="Times New Roman"/>
                <a:cs typeface="Times New Roman"/>
                <a:sym typeface="Times New Roman"/>
              </a:rPr>
              <a:t>PPLICATION FLOW</a:t>
            </a:r>
            <a:endParaRPr sz="4800" dirty="0"/>
          </a:p>
        </p:txBody>
      </p:sp>
      <p:sp>
        <p:nvSpPr>
          <p:cNvPr id="168" name="Google Shape;168;g327cff1e653_4_25">
            <a:extLst>
              <a:ext uri="{FF2B5EF4-FFF2-40B4-BE49-F238E27FC236}">
                <a16:creationId xmlns:a16="http://schemas.microsoft.com/office/drawing/2014/main" id="{1FD74670-FF37-B7D6-A4C3-80CB8956AF75}"/>
              </a:ext>
            </a:extLst>
          </p:cNvPr>
          <p:cNvSpPr txBox="1">
            <a:spLocks noGrp="1"/>
          </p:cNvSpPr>
          <p:nvPr>
            <p:ph type="subTitle" idx="1"/>
          </p:nvPr>
        </p:nvSpPr>
        <p:spPr>
          <a:xfrm>
            <a:off x="23700" y="1651150"/>
            <a:ext cx="12144600" cy="5206800"/>
          </a:xfrm>
          <a:prstGeom prst="rect">
            <a:avLst/>
          </a:prstGeom>
          <a:ln w="9525" cap="flat" cmpd="sng">
            <a:no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700" b="1" dirty="0">
                <a:solidFill>
                  <a:schemeClr val="dk1"/>
                </a:solidFill>
                <a:latin typeface="Times New Roman"/>
                <a:ea typeface="Times New Roman"/>
                <a:cs typeface="Times New Roman"/>
                <a:sym typeface="Times New Roman"/>
              </a:rPr>
              <a:t> </a:t>
            </a:r>
            <a:endParaRPr sz="2700" b="1" dirty="0">
              <a:solidFill>
                <a:schemeClr val="dk1"/>
              </a:solidFill>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C0D7E0B4-A55D-C0B7-5BF3-2382CE5351F2}"/>
              </a:ext>
            </a:extLst>
          </p:cNvPr>
          <p:cNvPicPr>
            <a:picLocks noChangeAspect="1"/>
          </p:cNvPicPr>
          <p:nvPr/>
        </p:nvPicPr>
        <p:blipFill>
          <a:blip r:embed="rId3"/>
          <a:srcRect t="4454"/>
          <a:stretch/>
        </p:blipFill>
        <p:spPr>
          <a:xfrm>
            <a:off x="510746" y="1029880"/>
            <a:ext cx="2669588" cy="5668158"/>
          </a:xfrm>
          <a:prstGeom prst="rect">
            <a:avLst/>
          </a:prstGeom>
        </p:spPr>
      </p:pic>
      <p:pic>
        <p:nvPicPr>
          <p:cNvPr id="8" name="Picture 7">
            <a:extLst>
              <a:ext uri="{FF2B5EF4-FFF2-40B4-BE49-F238E27FC236}">
                <a16:creationId xmlns:a16="http://schemas.microsoft.com/office/drawing/2014/main" id="{D8B9AE72-C012-2F89-C2A3-992061DC8332}"/>
              </a:ext>
            </a:extLst>
          </p:cNvPr>
          <p:cNvPicPr>
            <a:picLocks noChangeAspect="1"/>
          </p:cNvPicPr>
          <p:nvPr/>
        </p:nvPicPr>
        <p:blipFill>
          <a:blip r:embed="rId4"/>
          <a:srcRect t="4454"/>
          <a:stretch/>
        </p:blipFill>
        <p:spPr>
          <a:xfrm>
            <a:off x="6205309" y="1029884"/>
            <a:ext cx="2669587" cy="5668154"/>
          </a:xfrm>
          <a:prstGeom prst="rect">
            <a:avLst/>
          </a:prstGeom>
        </p:spPr>
      </p:pic>
      <p:pic>
        <p:nvPicPr>
          <p:cNvPr id="12" name="Picture 11">
            <a:extLst>
              <a:ext uri="{FF2B5EF4-FFF2-40B4-BE49-F238E27FC236}">
                <a16:creationId xmlns:a16="http://schemas.microsoft.com/office/drawing/2014/main" id="{70E9C8C1-AC03-BA19-1D4D-6D40984D7557}"/>
              </a:ext>
            </a:extLst>
          </p:cNvPr>
          <p:cNvPicPr>
            <a:picLocks noChangeAspect="1"/>
          </p:cNvPicPr>
          <p:nvPr/>
        </p:nvPicPr>
        <p:blipFill>
          <a:blip r:embed="rId5"/>
          <a:srcRect t="4454"/>
          <a:stretch/>
        </p:blipFill>
        <p:spPr>
          <a:xfrm>
            <a:off x="9052590" y="1043957"/>
            <a:ext cx="2669588" cy="5668157"/>
          </a:xfrm>
          <a:prstGeom prst="rect">
            <a:avLst/>
          </a:prstGeom>
        </p:spPr>
      </p:pic>
      <p:pic>
        <p:nvPicPr>
          <p:cNvPr id="10" name="Picture 9">
            <a:extLst>
              <a:ext uri="{FF2B5EF4-FFF2-40B4-BE49-F238E27FC236}">
                <a16:creationId xmlns:a16="http://schemas.microsoft.com/office/drawing/2014/main" id="{00C43934-69A7-931D-A3FF-20B5757EC68C}"/>
              </a:ext>
            </a:extLst>
          </p:cNvPr>
          <p:cNvPicPr>
            <a:picLocks noChangeAspect="1"/>
          </p:cNvPicPr>
          <p:nvPr/>
        </p:nvPicPr>
        <p:blipFill>
          <a:blip r:embed="rId6"/>
          <a:srcRect t="4454"/>
          <a:stretch/>
        </p:blipFill>
        <p:spPr>
          <a:xfrm>
            <a:off x="3358028" y="1029882"/>
            <a:ext cx="2669587" cy="5668156"/>
          </a:xfrm>
          <a:prstGeom prst="rect">
            <a:avLst/>
          </a:prstGeom>
        </p:spPr>
      </p:pic>
    </p:spTree>
    <p:extLst>
      <p:ext uri="{BB962C8B-B14F-4D97-AF65-F5344CB8AC3E}">
        <p14:creationId xmlns:p14="http://schemas.microsoft.com/office/powerpoint/2010/main" val="207512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Sticker by AquaTots">
            <a:extLst>
              <a:ext uri="{FF2B5EF4-FFF2-40B4-BE49-F238E27FC236}">
                <a16:creationId xmlns:a16="http://schemas.microsoft.com/office/drawing/2014/main" id="{2C9A3E63-52B5-F374-88B2-198AD60F8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A72BED-2B26-6D03-F20F-2C5B192C8B31}"/>
              </a:ext>
            </a:extLst>
          </p:cNvPr>
          <p:cNvSpPr txBox="1"/>
          <p:nvPr/>
        </p:nvSpPr>
        <p:spPr>
          <a:xfrm>
            <a:off x="4366260" y="6553200"/>
            <a:ext cx="3459480" cy="338554"/>
          </a:xfrm>
          <a:prstGeom prst="rect">
            <a:avLst/>
          </a:prstGeom>
          <a:noFill/>
        </p:spPr>
        <p:txBody>
          <a:bodyPr wrap="square">
            <a:spAutoFit/>
          </a:bodyPr>
          <a:lstStyle/>
          <a:p>
            <a:r>
              <a:rPr lang="en-US" sz="1600" dirty="0">
                <a:hlinkClick r:id="rId3"/>
              </a:rPr>
              <a:t>Source : Thank You Sticker by </a:t>
            </a:r>
            <a:r>
              <a:rPr lang="en-US" sz="1600" dirty="0" err="1">
                <a:hlinkClick r:id="rId3"/>
              </a:rPr>
              <a:t>AquaTots</a:t>
            </a:r>
            <a:endParaRPr lang="en-IN" sz="1600" dirty="0"/>
          </a:p>
        </p:txBody>
      </p:sp>
    </p:spTree>
    <p:extLst>
      <p:ext uri="{BB962C8B-B14F-4D97-AF65-F5344CB8AC3E}">
        <p14:creationId xmlns:p14="http://schemas.microsoft.com/office/powerpoint/2010/main" val="31313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DEC6-EFF5-7794-A8B1-E128B433790E}"/>
              </a:ext>
            </a:extLst>
          </p:cNvPr>
          <p:cNvSpPr>
            <a:spLocks noGrp="1"/>
          </p:cNvSpPr>
          <p:nvPr>
            <p:ph type="title"/>
          </p:nvPr>
        </p:nvSpPr>
        <p:spPr>
          <a:xfrm>
            <a:off x="2058994" y="333416"/>
            <a:ext cx="4672054" cy="1325563"/>
          </a:xfrm>
        </p:spPr>
        <p:txBody>
          <a:bodyPr>
            <a:normAutofit/>
          </a:bodyPr>
          <a:lstStyle/>
          <a:p>
            <a:r>
              <a:rPr lang="en-IN" b="1" dirty="0"/>
              <a:t>Problem Statement</a:t>
            </a:r>
          </a:p>
        </p:txBody>
      </p:sp>
      <p:sp>
        <p:nvSpPr>
          <p:cNvPr id="8" name="TextBox 7">
            <a:extLst>
              <a:ext uri="{FF2B5EF4-FFF2-40B4-BE49-F238E27FC236}">
                <a16:creationId xmlns:a16="http://schemas.microsoft.com/office/drawing/2014/main" id="{93BF812F-6F78-D802-7A2F-437EBDD4C6B7}"/>
              </a:ext>
            </a:extLst>
          </p:cNvPr>
          <p:cNvSpPr txBox="1"/>
          <p:nvPr/>
        </p:nvSpPr>
        <p:spPr>
          <a:xfrm>
            <a:off x="838200" y="1997839"/>
            <a:ext cx="10515600" cy="3139321"/>
          </a:xfrm>
          <a:prstGeom prst="rect">
            <a:avLst/>
          </a:prstGeom>
          <a:noFill/>
        </p:spPr>
        <p:txBody>
          <a:bodyPr wrap="square" rtlCol="0">
            <a:spAutoFit/>
          </a:bodyPr>
          <a:lstStyle/>
          <a:p>
            <a:pPr marL="0" marR="0" algn="just">
              <a:spcBef>
                <a:spcPts val="0"/>
              </a:spcBef>
              <a:spcAft>
                <a:spcPts val="0"/>
              </a:spcAft>
            </a:pPr>
            <a:r>
              <a:rPr lang="en-US" sz="1800" b="1" dirty="0">
                <a:effectLst/>
                <a:latin typeface="Times New Roman" panose="02020603050405020304" pitchFamily="18" charset="0"/>
                <a:cs typeface="Times New Roman" panose="02020603050405020304" pitchFamily="18" charset="0"/>
              </a:rPr>
              <a:t>Indian National Centre for Ocean Information Services </a:t>
            </a:r>
            <a:r>
              <a:rPr lang="en-US"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INCOIS ), under </a:t>
            </a:r>
            <a:r>
              <a:rPr lang="en-US" sz="1800" dirty="0">
                <a:effectLst/>
                <a:latin typeface="Times New Roman" panose="02020603050405020304" pitchFamily="18" charset="0"/>
                <a:cs typeface="Times New Roman" panose="02020603050405020304" pitchFamily="18" charset="0"/>
              </a:rPr>
              <a:t>Ministry of Earth Sciences (</a:t>
            </a:r>
            <a:r>
              <a:rPr lang="en-US" sz="1800" dirty="0" err="1">
                <a:effectLst/>
                <a:latin typeface="Times New Roman" panose="02020603050405020304" pitchFamily="18" charset="0"/>
                <a:cs typeface="Times New Roman" panose="02020603050405020304" pitchFamily="18" charset="0"/>
              </a:rPr>
              <a:t>MoES</a:t>
            </a:r>
            <a:r>
              <a:rPr lang="en-US" sz="1800" dirty="0">
                <a:effectLst/>
                <a:latin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is providing Marine Fishery Advisory Services to the fishermen. To evaluate its accuracy and in order to develop </a:t>
            </a:r>
            <a:r>
              <a:rPr lang="en-US" sz="1800" b="1" dirty="0">
                <a:effectLst/>
                <a:latin typeface="Times New Roman" panose="02020603050405020304" pitchFamily="18" charset="0"/>
                <a:ea typeface="Times New Roman" panose="02020603050405020304" pitchFamily="18" charset="0"/>
              </a:rPr>
              <a:t>species-specific advisories </a:t>
            </a:r>
            <a:r>
              <a:rPr lang="en-US" sz="1800" dirty="0">
                <a:effectLst/>
                <a:latin typeface="Times New Roman" panose="02020603050405020304" pitchFamily="18" charset="0"/>
                <a:ea typeface="Times New Roman" panose="02020603050405020304" pitchFamily="18" charset="0"/>
              </a:rPr>
              <a:t>it is necessary to collect the fish-catch information at the species level. While fisherfolk are supportive to these efforts, often species level catch reporting is having hinderances due to several reasons pertaining to manual efforts which results to low or erroneous reporting. </a:t>
            </a:r>
          </a:p>
          <a:p>
            <a:pPr marL="0" marR="0" algn="just">
              <a:spcBef>
                <a:spcPts val="0"/>
              </a:spcBef>
              <a:spcAft>
                <a:spcPts val="0"/>
              </a:spcAft>
            </a:pPr>
            <a:endParaRPr lang="en-IN"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We </a:t>
            </a:r>
            <a:r>
              <a:rPr lang="en-US" dirty="0">
                <a:latin typeface="Times New Roman" panose="02020603050405020304" pitchFamily="18" charset="0"/>
                <a:ea typeface="Times New Roman" panose="02020603050405020304" pitchFamily="18" charset="0"/>
              </a:rPr>
              <a:t>will be </a:t>
            </a:r>
            <a:r>
              <a:rPr lang="en-US" sz="1800" dirty="0">
                <a:effectLst/>
                <a:latin typeface="Times New Roman" panose="02020603050405020304" pitchFamily="18" charset="0"/>
                <a:ea typeface="Times New Roman" panose="02020603050405020304" pitchFamily="18" charset="0"/>
              </a:rPr>
              <a:t>developing AI-ML based tool for </a:t>
            </a:r>
            <a:r>
              <a:rPr lang="en-US" sz="1800" b="1" dirty="0">
                <a:effectLst/>
                <a:latin typeface="Times New Roman" panose="02020603050405020304" pitchFamily="18" charset="0"/>
                <a:ea typeface="Times New Roman" panose="02020603050405020304" pitchFamily="18" charset="0"/>
              </a:rPr>
              <a:t>image-based identification of fish-species found in the Indian seas</a:t>
            </a:r>
            <a:r>
              <a:rPr lang="en-US" sz="1800" dirty="0">
                <a:effectLst/>
                <a:latin typeface="Times New Roman" panose="02020603050405020304" pitchFamily="18" charset="0"/>
                <a:ea typeface="Times New Roman" panose="02020603050405020304" pitchFamily="18" charset="0"/>
              </a:rPr>
              <a:t>. The images of fishes may be taken from </a:t>
            </a:r>
            <a:r>
              <a:rPr lang="en-US" sz="1800" b="1" dirty="0">
                <a:effectLst/>
                <a:latin typeface="Times New Roman" panose="02020603050405020304" pitchFamily="18" charset="0"/>
                <a:ea typeface="Times New Roman" panose="02020603050405020304" pitchFamily="18" charset="0"/>
              </a:rPr>
              <a:t>online image searches</a:t>
            </a:r>
            <a:r>
              <a:rPr lang="en-US" sz="1800" dirty="0">
                <a:effectLst/>
                <a:latin typeface="Times New Roman" panose="02020603050405020304" pitchFamily="18" charset="0"/>
                <a:ea typeface="Times New Roman" panose="02020603050405020304" pitchFamily="18" charset="0"/>
              </a:rPr>
              <a:t>. INCOIS will be able to use this for its fishermen feedback app, where fishermen need to take a photo of fishes caught and fish-identification will be done through code, minimizing the manual intervention.</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3" name="Google Shape;215;p8">
            <a:extLst>
              <a:ext uri="{FF2B5EF4-FFF2-40B4-BE49-F238E27FC236}">
                <a16:creationId xmlns:a16="http://schemas.microsoft.com/office/drawing/2014/main" id="{5698158B-5B16-76DC-1FDE-4EAC1D2B7843}"/>
              </a:ext>
            </a:extLst>
          </p:cNvPr>
          <p:cNvPicPr preferRelativeResize="0"/>
          <p:nvPr/>
        </p:nvPicPr>
        <p:blipFill rotWithShape="1">
          <a:blip r:embed="rId2">
            <a:alphaModFix/>
          </a:blip>
          <a:srcRect/>
          <a:stretch/>
        </p:blipFill>
        <p:spPr>
          <a:xfrm rot="1044587">
            <a:off x="882072" y="461873"/>
            <a:ext cx="1041339" cy="1065730"/>
          </a:xfrm>
          <a:prstGeom prst="rect">
            <a:avLst/>
          </a:prstGeom>
          <a:noFill/>
          <a:ln>
            <a:noFill/>
          </a:ln>
        </p:spPr>
      </p:pic>
      <p:pic>
        <p:nvPicPr>
          <p:cNvPr id="4" name="Picture 3">
            <a:extLst>
              <a:ext uri="{FF2B5EF4-FFF2-40B4-BE49-F238E27FC236}">
                <a16:creationId xmlns:a16="http://schemas.microsoft.com/office/drawing/2014/main" id="{97AD45C1-F061-4722-B80D-2984B7CA8697}"/>
              </a:ext>
            </a:extLst>
          </p:cNvPr>
          <p:cNvPicPr>
            <a:picLocks noChangeAspect="1"/>
          </p:cNvPicPr>
          <p:nvPr/>
        </p:nvPicPr>
        <p:blipFill>
          <a:blip r:embed="rId3"/>
          <a:stretch>
            <a:fillRect/>
          </a:stretch>
        </p:blipFill>
        <p:spPr>
          <a:xfrm>
            <a:off x="-1297866" y="2927315"/>
            <a:ext cx="825400" cy="640184"/>
          </a:xfrm>
          <a:prstGeom prst="rect">
            <a:avLst/>
          </a:prstGeom>
        </p:spPr>
      </p:pic>
      <p:pic>
        <p:nvPicPr>
          <p:cNvPr id="5" name="Picture 4">
            <a:extLst>
              <a:ext uri="{FF2B5EF4-FFF2-40B4-BE49-F238E27FC236}">
                <a16:creationId xmlns:a16="http://schemas.microsoft.com/office/drawing/2014/main" id="{D349AB42-EBD1-959A-16ED-EC22B3AA4AF6}"/>
              </a:ext>
            </a:extLst>
          </p:cNvPr>
          <p:cNvPicPr>
            <a:picLocks noChangeAspect="1"/>
          </p:cNvPicPr>
          <p:nvPr/>
        </p:nvPicPr>
        <p:blipFill>
          <a:blip r:embed="rId4"/>
          <a:stretch>
            <a:fillRect/>
          </a:stretch>
        </p:blipFill>
        <p:spPr>
          <a:xfrm>
            <a:off x="12973720" y="2929949"/>
            <a:ext cx="825400" cy="637550"/>
          </a:xfrm>
          <a:prstGeom prst="rect">
            <a:avLst/>
          </a:prstGeom>
        </p:spPr>
      </p:pic>
      <p:sp>
        <p:nvSpPr>
          <p:cNvPr id="6" name="TextBox 5">
            <a:extLst>
              <a:ext uri="{FF2B5EF4-FFF2-40B4-BE49-F238E27FC236}">
                <a16:creationId xmlns:a16="http://schemas.microsoft.com/office/drawing/2014/main" id="{F8064AB4-4D3E-13D9-038A-A91EBE0F86E7}"/>
              </a:ext>
            </a:extLst>
          </p:cNvPr>
          <p:cNvSpPr txBox="1"/>
          <p:nvPr/>
        </p:nvSpPr>
        <p:spPr>
          <a:xfrm>
            <a:off x="3635402" y="7220783"/>
            <a:ext cx="4403035" cy="307777"/>
          </a:xfrm>
          <a:prstGeom prst="rect">
            <a:avLst/>
          </a:prstGeom>
          <a:noFill/>
        </p:spPr>
        <p:txBody>
          <a:bodyPr wrap="square">
            <a:spAutoFit/>
          </a:bodyPr>
          <a:lstStyle/>
          <a:p>
            <a:r>
              <a:rPr lang="en-IN" sz="1400" dirty="0"/>
              <a:t>Source:- </a:t>
            </a:r>
            <a:r>
              <a:rPr lang="en-IN" sz="1400" dirty="0">
                <a:hlinkClick r:id="rId5"/>
              </a:rPr>
              <a:t>https://incois.gov.in/MarineFisheries/PfzAdvisory</a:t>
            </a:r>
            <a:endParaRPr lang="en-IN" sz="1400" dirty="0"/>
          </a:p>
        </p:txBody>
      </p:sp>
    </p:spTree>
    <p:extLst>
      <p:ext uri="{BB962C8B-B14F-4D97-AF65-F5344CB8AC3E}">
        <p14:creationId xmlns:p14="http://schemas.microsoft.com/office/powerpoint/2010/main" val="214707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0A5FB6-7103-C108-243B-7DED8EDB99C9}"/>
              </a:ext>
            </a:extLst>
          </p:cNvPr>
          <p:cNvPicPr>
            <a:picLocks noChangeAspect="1"/>
          </p:cNvPicPr>
          <p:nvPr/>
        </p:nvPicPr>
        <p:blipFill>
          <a:blip r:embed="rId2"/>
          <a:stretch>
            <a:fillRect/>
          </a:stretch>
        </p:blipFill>
        <p:spPr>
          <a:xfrm>
            <a:off x="316566" y="908117"/>
            <a:ext cx="5414998" cy="4199895"/>
          </a:xfrm>
          <a:prstGeom prst="rect">
            <a:avLst/>
          </a:prstGeom>
        </p:spPr>
      </p:pic>
      <p:pic>
        <p:nvPicPr>
          <p:cNvPr id="7" name="Picture 6">
            <a:extLst>
              <a:ext uri="{FF2B5EF4-FFF2-40B4-BE49-F238E27FC236}">
                <a16:creationId xmlns:a16="http://schemas.microsoft.com/office/drawing/2014/main" id="{0219004E-5596-66B3-536A-7E856B14DD58}"/>
              </a:ext>
            </a:extLst>
          </p:cNvPr>
          <p:cNvPicPr>
            <a:picLocks noChangeAspect="1"/>
          </p:cNvPicPr>
          <p:nvPr/>
        </p:nvPicPr>
        <p:blipFill>
          <a:blip r:embed="rId3"/>
          <a:stretch>
            <a:fillRect/>
          </a:stretch>
        </p:blipFill>
        <p:spPr>
          <a:xfrm>
            <a:off x="6321286" y="908116"/>
            <a:ext cx="5437365" cy="4199895"/>
          </a:xfrm>
          <a:prstGeom prst="rect">
            <a:avLst/>
          </a:prstGeom>
        </p:spPr>
      </p:pic>
      <p:sp>
        <p:nvSpPr>
          <p:cNvPr id="9" name="TextBox 8">
            <a:extLst>
              <a:ext uri="{FF2B5EF4-FFF2-40B4-BE49-F238E27FC236}">
                <a16:creationId xmlns:a16="http://schemas.microsoft.com/office/drawing/2014/main" id="{677CD257-594F-94A8-F6EB-4CC6DAD3F135}"/>
              </a:ext>
            </a:extLst>
          </p:cNvPr>
          <p:cNvSpPr txBox="1"/>
          <p:nvPr/>
        </p:nvSpPr>
        <p:spPr>
          <a:xfrm>
            <a:off x="259001" y="5108011"/>
            <a:ext cx="5530127" cy="584775"/>
          </a:xfrm>
          <a:prstGeom prst="rect">
            <a:avLst/>
          </a:prstGeom>
          <a:noFill/>
        </p:spPr>
        <p:txBody>
          <a:bodyPr wrap="square">
            <a:spAutoFit/>
          </a:bodyPr>
          <a:lstStyle/>
          <a:p>
            <a:r>
              <a:rPr lang="en-US" sz="1600" b="1" i="0" dirty="0">
                <a:solidFill>
                  <a:srgbClr val="000000"/>
                </a:solidFill>
                <a:effectLst/>
                <a:latin typeface="Lucida Grande"/>
              </a:rPr>
              <a:t>Figure: Chlorophyll Image retrieved from Oceansat-2 Satellite Data</a:t>
            </a:r>
            <a:endParaRPr lang="en-IN" sz="1600" dirty="0"/>
          </a:p>
        </p:txBody>
      </p:sp>
      <p:sp>
        <p:nvSpPr>
          <p:cNvPr id="11" name="TextBox 10">
            <a:extLst>
              <a:ext uri="{FF2B5EF4-FFF2-40B4-BE49-F238E27FC236}">
                <a16:creationId xmlns:a16="http://schemas.microsoft.com/office/drawing/2014/main" id="{02A5617B-F9CE-F5CC-C8FD-95FBA0F8678D}"/>
              </a:ext>
            </a:extLst>
          </p:cNvPr>
          <p:cNvSpPr txBox="1"/>
          <p:nvPr/>
        </p:nvSpPr>
        <p:spPr>
          <a:xfrm>
            <a:off x="6187445" y="5108011"/>
            <a:ext cx="6004555" cy="584775"/>
          </a:xfrm>
          <a:prstGeom prst="rect">
            <a:avLst/>
          </a:prstGeom>
          <a:noFill/>
        </p:spPr>
        <p:txBody>
          <a:bodyPr wrap="square">
            <a:spAutoFit/>
          </a:bodyPr>
          <a:lstStyle/>
          <a:p>
            <a:r>
              <a:rPr lang="en-US" sz="1600" b="1" i="0" dirty="0">
                <a:solidFill>
                  <a:srgbClr val="000000"/>
                </a:solidFill>
                <a:effectLst/>
                <a:latin typeface="Lucida Grande"/>
              </a:rPr>
              <a:t>Figure: Sea Surface Temperature (SST) Image retrieved from AVHRR</a:t>
            </a:r>
            <a:endParaRPr lang="en-IN" sz="1600" dirty="0"/>
          </a:p>
        </p:txBody>
      </p:sp>
      <p:sp>
        <p:nvSpPr>
          <p:cNvPr id="13" name="TextBox 12">
            <a:extLst>
              <a:ext uri="{FF2B5EF4-FFF2-40B4-BE49-F238E27FC236}">
                <a16:creationId xmlns:a16="http://schemas.microsoft.com/office/drawing/2014/main" id="{E0F8D539-DC60-C92D-31AD-B0A60BDCCABC}"/>
              </a:ext>
            </a:extLst>
          </p:cNvPr>
          <p:cNvSpPr txBox="1"/>
          <p:nvPr/>
        </p:nvSpPr>
        <p:spPr>
          <a:xfrm>
            <a:off x="3891465" y="6352317"/>
            <a:ext cx="4403035" cy="307777"/>
          </a:xfrm>
          <a:prstGeom prst="rect">
            <a:avLst/>
          </a:prstGeom>
          <a:noFill/>
        </p:spPr>
        <p:txBody>
          <a:bodyPr wrap="square">
            <a:spAutoFit/>
          </a:bodyPr>
          <a:lstStyle/>
          <a:p>
            <a:r>
              <a:rPr lang="en-IN" sz="1400" dirty="0"/>
              <a:t>Source:- </a:t>
            </a:r>
            <a:r>
              <a:rPr lang="en-IN" sz="1400" dirty="0">
                <a:hlinkClick r:id="rId4"/>
              </a:rPr>
              <a:t>https://incois.gov.in/MarineFisheries/PfzAdvisory</a:t>
            </a:r>
            <a:endParaRPr lang="en-IN" sz="1400" dirty="0"/>
          </a:p>
        </p:txBody>
      </p:sp>
      <p:sp>
        <p:nvSpPr>
          <p:cNvPr id="29" name="Text 0">
            <a:extLst>
              <a:ext uri="{FF2B5EF4-FFF2-40B4-BE49-F238E27FC236}">
                <a16:creationId xmlns:a16="http://schemas.microsoft.com/office/drawing/2014/main" id="{453CD525-21D1-EC68-770F-7699CC71D999}"/>
              </a:ext>
            </a:extLst>
          </p:cNvPr>
          <p:cNvSpPr/>
          <p:nvPr/>
        </p:nvSpPr>
        <p:spPr>
          <a:xfrm>
            <a:off x="3611879" y="-1038178"/>
            <a:ext cx="4962209" cy="584775"/>
          </a:xfrm>
          <a:prstGeom prst="rect">
            <a:avLst/>
          </a:prstGeom>
          <a:noFill/>
          <a:ln/>
        </p:spPr>
        <p:txBody>
          <a:bodyPr wrap="none" lIns="0" tIns="0" rIns="0" bIns="0" rtlCol="0" anchor="t"/>
          <a:lstStyle/>
          <a:p>
            <a:pPr>
              <a:lnSpc>
                <a:spcPts val="4125"/>
              </a:lnSpc>
            </a:pPr>
            <a:r>
              <a:rPr lang="en-US" sz="3292" b="1" dirty="0">
                <a:solidFill>
                  <a:srgbClr val="101014"/>
                </a:solidFill>
                <a:latin typeface="Playfair Display Bold" pitchFamily="34" charset="0"/>
                <a:ea typeface="Playfair Display Bold" pitchFamily="34" charset="-122"/>
                <a:cs typeface="Playfair Display Bold" pitchFamily="34" charset="-120"/>
              </a:rPr>
              <a:t>Project Goals and Objectives</a:t>
            </a:r>
            <a:endParaRPr lang="en-US" sz="3292" dirty="0"/>
          </a:p>
        </p:txBody>
      </p:sp>
    </p:spTree>
    <p:extLst>
      <p:ext uri="{BB962C8B-B14F-4D97-AF65-F5344CB8AC3E}">
        <p14:creationId xmlns:p14="http://schemas.microsoft.com/office/powerpoint/2010/main" val="226071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2CC8-943D-9B8B-268C-548FC3F40A17}"/>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A5ED1ACD-BCA2-07F9-4EF0-2822F0949F7A}"/>
              </a:ext>
            </a:extLst>
          </p:cNvPr>
          <p:cNvSpPr>
            <a:spLocks noGrp="1"/>
          </p:cNvSpPr>
          <p:nvPr>
            <p:ph idx="1"/>
          </p:nvPr>
        </p:nvSpPr>
        <p:spPr/>
        <p:txBody>
          <a:bodyPr/>
          <a:lstStyle/>
          <a:p>
            <a:pPr marL="0" indent="0">
              <a:buNone/>
            </a:pPr>
            <a:r>
              <a:rPr lang="en-US" dirty="0"/>
              <a:t>  </a:t>
            </a:r>
            <a:endParaRPr lang="en-IN" dirty="0"/>
          </a:p>
        </p:txBody>
      </p:sp>
      <p:pic>
        <p:nvPicPr>
          <p:cNvPr id="4" name="2025-05-25 21-38-20">
            <a:hlinkClick r:id="" action="ppaction://media"/>
            <a:extLst>
              <a:ext uri="{FF2B5EF4-FFF2-40B4-BE49-F238E27FC236}">
                <a16:creationId xmlns:a16="http://schemas.microsoft.com/office/drawing/2014/main" id="{84173BF8-8D57-9B3B-3BDE-F84F252CC0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8676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41746" y="435943"/>
            <a:ext cx="4999884" cy="527943"/>
          </a:xfrm>
          <a:prstGeom prst="rect">
            <a:avLst/>
          </a:prstGeom>
          <a:noFill/>
          <a:ln/>
        </p:spPr>
        <p:txBody>
          <a:bodyPr wrap="none" lIns="0" tIns="0" rIns="0" bIns="0" rtlCol="0" anchor="t"/>
          <a:lstStyle/>
          <a:p>
            <a:pPr>
              <a:lnSpc>
                <a:spcPts val="4125"/>
              </a:lnSpc>
            </a:pPr>
            <a:r>
              <a:rPr lang="en-US" sz="3292" b="1" dirty="0">
                <a:solidFill>
                  <a:srgbClr val="101014"/>
                </a:solidFill>
                <a:latin typeface="Playfair Display Bold" pitchFamily="34" charset="0"/>
                <a:ea typeface="Playfair Display Bold" pitchFamily="34" charset="-122"/>
                <a:cs typeface="Playfair Display Bold" pitchFamily="34" charset="-120"/>
              </a:rPr>
              <a:t>Project Goals and Objectives</a:t>
            </a:r>
            <a:endParaRPr lang="en-US" sz="3292" dirty="0"/>
          </a:p>
        </p:txBody>
      </p:sp>
      <p:pic>
        <p:nvPicPr>
          <p:cNvPr id="2" name="Picture 9" descr="Sustainable Development Goals set The 17 SDGs hand drawn square icons vector set with titles in UN colors. The SDGs are a collection of 17 interlinked objectives un sustainable development goals stock illustrations">
            <a:extLst>
              <a:ext uri="{FF2B5EF4-FFF2-40B4-BE49-F238E27FC236}">
                <a16:creationId xmlns:a16="http://schemas.microsoft.com/office/drawing/2014/main" id="{637A5A10-772D-B251-5746-7D6F77FDC7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9" r="4313"/>
          <a:stretch/>
        </p:blipFill>
        <p:spPr bwMode="auto">
          <a:xfrm>
            <a:off x="13945872" y="3100970"/>
            <a:ext cx="935684" cy="10303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A4C239B-1B34-D7FC-1D67-39361AD42697}"/>
              </a:ext>
            </a:extLst>
          </p:cNvPr>
          <p:cNvPicPr>
            <a:picLocks noChangeAspect="1"/>
          </p:cNvPicPr>
          <p:nvPr/>
        </p:nvPicPr>
        <p:blipFill>
          <a:blip r:embed="rId4"/>
          <a:stretch>
            <a:fillRect/>
          </a:stretch>
        </p:blipFill>
        <p:spPr>
          <a:xfrm>
            <a:off x="13364770" y="4259701"/>
            <a:ext cx="1162204" cy="897702"/>
          </a:xfrm>
          <a:prstGeom prst="rect">
            <a:avLst/>
          </a:prstGeom>
        </p:spPr>
      </p:pic>
      <p:pic>
        <p:nvPicPr>
          <p:cNvPr id="26" name="Picture 25">
            <a:extLst>
              <a:ext uri="{FF2B5EF4-FFF2-40B4-BE49-F238E27FC236}">
                <a16:creationId xmlns:a16="http://schemas.microsoft.com/office/drawing/2014/main" id="{28419EB1-32FC-5C5E-155A-15107ED3DD59}"/>
              </a:ext>
            </a:extLst>
          </p:cNvPr>
          <p:cNvPicPr>
            <a:picLocks noChangeAspect="1"/>
          </p:cNvPicPr>
          <p:nvPr/>
        </p:nvPicPr>
        <p:blipFill>
          <a:blip r:embed="rId5"/>
          <a:stretch>
            <a:fillRect/>
          </a:stretch>
        </p:blipFill>
        <p:spPr>
          <a:xfrm>
            <a:off x="-1586528" y="4055867"/>
            <a:ext cx="787778" cy="611004"/>
          </a:xfrm>
          <a:prstGeom prst="rect">
            <a:avLst/>
          </a:prstGeom>
        </p:spPr>
      </p:pic>
      <p:sp>
        <p:nvSpPr>
          <p:cNvPr id="30" name="TextBox 29">
            <a:extLst>
              <a:ext uri="{FF2B5EF4-FFF2-40B4-BE49-F238E27FC236}">
                <a16:creationId xmlns:a16="http://schemas.microsoft.com/office/drawing/2014/main" id="{5CCBC29E-2AF5-19C9-8936-369266C6C1FC}"/>
              </a:ext>
            </a:extLst>
          </p:cNvPr>
          <p:cNvSpPr txBox="1"/>
          <p:nvPr/>
        </p:nvSpPr>
        <p:spPr>
          <a:xfrm>
            <a:off x="1423737" y="1386704"/>
            <a:ext cx="9344526" cy="5035353"/>
          </a:xfrm>
          <a:prstGeom prst="rect">
            <a:avLst/>
          </a:prstGeom>
          <a:noFill/>
        </p:spPr>
        <p:txBody>
          <a:bodyPr wrap="square">
            <a:spAutoFit/>
          </a:bodyPr>
          <a:lstStyle/>
          <a:p>
            <a:pPr>
              <a:buNone/>
            </a:pPr>
            <a:r>
              <a:rPr lang="en-US" b="1" dirty="0"/>
              <a:t>🎯 Goals </a:t>
            </a:r>
            <a:r>
              <a:rPr lang="en-US" b="1" i="1" dirty="0"/>
              <a:t>(Broad Vision)</a:t>
            </a:r>
          </a:p>
          <a:p>
            <a:pPr>
              <a:buNone/>
            </a:pPr>
            <a:endParaRPr lang="en-US" b="1" dirty="0"/>
          </a:p>
          <a:p>
            <a:pPr>
              <a:lnSpc>
                <a:spcPct val="150000"/>
              </a:lnSpc>
              <a:buFont typeface="Arial" panose="020B0604020202020204" pitchFamily="34" charset="0"/>
              <a:buChar char="•"/>
            </a:pPr>
            <a:r>
              <a:rPr lang="en-US" dirty="0"/>
              <a:t> To develop an ML-based mobile application for automatic fish species identification.</a:t>
            </a:r>
          </a:p>
          <a:p>
            <a:pPr>
              <a:lnSpc>
                <a:spcPct val="150000"/>
              </a:lnSpc>
              <a:buFont typeface="Arial" panose="020B0604020202020204" pitchFamily="34" charset="0"/>
              <a:buChar char="•"/>
            </a:pPr>
            <a:r>
              <a:rPr lang="en-US" dirty="0"/>
              <a:t> To assist researchers, fishermen, and enthusiasts in identifying fish species in real-time.</a:t>
            </a:r>
          </a:p>
          <a:p>
            <a:pPr>
              <a:lnSpc>
                <a:spcPct val="150000"/>
              </a:lnSpc>
              <a:buFont typeface="Arial" panose="020B0604020202020204" pitchFamily="34" charset="0"/>
              <a:buChar char="•"/>
            </a:pPr>
            <a:r>
              <a:rPr lang="en-US" dirty="0"/>
              <a:t> To contribute to marine biodiversity monitoring and conservation.</a:t>
            </a:r>
          </a:p>
          <a:p>
            <a:pPr>
              <a:buFont typeface="Arial" panose="020B0604020202020204" pitchFamily="34" charset="0"/>
              <a:buChar char="•"/>
            </a:pPr>
            <a:endParaRPr lang="en-US" dirty="0"/>
          </a:p>
          <a:p>
            <a:pPr>
              <a:buFont typeface="Arial" panose="020B0604020202020204" pitchFamily="34" charset="0"/>
              <a:buChar char="•"/>
            </a:pPr>
            <a:endParaRPr lang="en-US" dirty="0"/>
          </a:p>
          <a:p>
            <a:pPr>
              <a:buNone/>
            </a:pPr>
            <a:r>
              <a:rPr lang="en-US" b="1" dirty="0"/>
              <a:t>🎯 Objectives </a:t>
            </a:r>
            <a:r>
              <a:rPr lang="en-US" b="1" i="1" dirty="0"/>
              <a:t>(Measurable Targets)</a:t>
            </a:r>
          </a:p>
          <a:p>
            <a:pPr>
              <a:buNone/>
            </a:pPr>
            <a:endParaRPr lang="en-US" b="1" dirty="0"/>
          </a:p>
          <a:p>
            <a:pPr>
              <a:lnSpc>
                <a:spcPct val="150000"/>
              </a:lnSpc>
              <a:buFont typeface="Arial" panose="020B0604020202020204" pitchFamily="34" charset="0"/>
              <a:buChar char="•"/>
            </a:pPr>
            <a:r>
              <a:rPr lang="en-US" dirty="0"/>
              <a:t> Build a clean dataset of various fish species, applying background removal and augmentation.</a:t>
            </a:r>
          </a:p>
          <a:p>
            <a:pPr>
              <a:lnSpc>
                <a:spcPct val="150000"/>
              </a:lnSpc>
              <a:buFont typeface="Arial" panose="020B0604020202020204" pitchFamily="34" charset="0"/>
              <a:buChar char="•"/>
            </a:pPr>
            <a:r>
              <a:rPr lang="en-US" dirty="0"/>
              <a:t> Train multiple deep learning model for species classification.</a:t>
            </a:r>
          </a:p>
          <a:p>
            <a:pPr>
              <a:lnSpc>
                <a:spcPct val="150000"/>
              </a:lnSpc>
              <a:buFont typeface="Arial" panose="020B0604020202020204" pitchFamily="34" charset="0"/>
              <a:buChar char="•"/>
            </a:pPr>
            <a:r>
              <a:rPr lang="en-US" dirty="0"/>
              <a:t> Deploy the best model in an Android application with camera/image upload functionality.</a:t>
            </a:r>
          </a:p>
          <a:p>
            <a:pPr>
              <a:lnSpc>
                <a:spcPct val="150000"/>
              </a:lnSpc>
              <a:buFont typeface="Arial" panose="020B0604020202020204" pitchFamily="34" charset="0"/>
              <a:buChar char="•"/>
            </a:pPr>
            <a:r>
              <a:rPr lang="en-US" dirty="0"/>
              <a:t> Store captured data and user history in Firebase for future analysis.</a:t>
            </a:r>
          </a:p>
          <a:p>
            <a:pPr>
              <a:lnSpc>
                <a:spcPct val="150000"/>
              </a:lnSpc>
              <a:buFont typeface="Arial" panose="020B0604020202020204" pitchFamily="34" charset="0"/>
              <a:buChar char="•"/>
            </a:pPr>
            <a:r>
              <a:rPr lang="en-US" dirty="0"/>
              <a:t> Include extra features like fish info, Wikipedia links, and user profiles.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29683" y="71657"/>
            <a:ext cx="6756759" cy="1125092"/>
          </a:xfrm>
          <a:prstGeom prst="rect">
            <a:avLst/>
          </a:prstGeom>
          <a:noFill/>
          <a:ln/>
        </p:spPr>
        <p:txBody>
          <a:bodyPr wrap="square" lIns="0" tIns="0" rIns="0" bIns="0" rtlCol="0" anchor="t"/>
          <a:lstStyle/>
          <a:p>
            <a:pPr>
              <a:lnSpc>
                <a:spcPts val="4375"/>
              </a:lnSpc>
            </a:pPr>
            <a:r>
              <a:rPr lang="en-US" sz="3500" b="1" dirty="0">
                <a:solidFill>
                  <a:srgbClr val="101014"/>
                </a:solidFill>
                <a:latin typeface="Playfair Display Bold" pitchFamily="34" charset="0"/>
                <a:ea typeface="Playfair Display Bold" pitchFamily="34" charset="-122"/>
                <a:cs typeface="Playfair Display Bold" pitchFamily="34" charset="-120"/>
              </a:rPr>
              <a:t>Alignment with UN Sustainable Development Goals (SDGs)</a:t>
            </a:r>
            <a:endParaRPr lang="en-US" sz="3500" dirty="0"/>
          </a:p>
        </p:txBody>
      </p:sp>
      <p:sp>
        <p:nvSpPr>
          <p:cNvPr id="4" name="Shape 1"/>
          <p:cNvSpPr/>
          <p:nvPr/>
        </p:nvSpPr>
        <p:spPr>
          <a:xfrm>
            <a:off x="369986" y="1580082"/>
            <a:ext cx="6447137" cy="2032156"/>
          </a:xfrm>
          <a:prstGeom prst="roundRect">
            <a:avLst>
              <a:gd name="adj" fmla="val 1681"/>
            </a:avLst>
          </a:prstGeom>
          <a:solidFill>
            <a:srgbClr val="E0E0EC"/>
          </a:solidFill>
          <a:ln/>
        </p:spPr>
        <p:txBody>
          <a:bodyPr/>
          <a:lstStyle/>
          <a:p>
            <a:endParaRPr lang="en-IN" sz="1500"/>
          </a:p>
        </p:txBody>
      </p:sp>
      <p:sp>
        <p:nvSpPr>
          <p:cNvPr id="5" name="Text 2"/>
          <p:cNvSpPr/>
          <p:nvPr/>
        </p:nvSpPr>
        <p:spPr>
          <a:xfrm>
            <a:off x="535285" y="1598394"/>
            <a:ext cx="6199470" cy="341618"/>
          </a:xfrm>
          <a:prstGeom prst="rect">
            <a:avLst/>
          </a:prstGeom>
          <a:noFill/>
          <a:ln/>
        </p:spPr>
        <p:txBody>
          <a:bodyPr wrap="square" lIns="0" tIns="0" rIns="0" bIns="0" rtlCol="0" anchor="t"/>
          <a:lstStyle/>
          <a:p>
            <a:pPr algn="ctr">
              <a:lnSpc>
                <a:spcPts val="2167"/>
              </a:lnSpc>
            </a:pPr>
            <a:r>
              <a:rPr lang="en-US" sz="1500" b="1" dirty="0">
                <a:solidFill>
                  <a:srgbClr val="00B050"/>
                </a:solidFill>
                <a:latin typeface="Playfair Display Bold" pitchFamily="34" charset="0"/>
                <a:ea typeface="Playfair Display Bold" pitchFamily="34" charset="-122"/>
                <a:cs typeface="Playfair Display Bold" pitchFamily="34" charset="-120"/>
              </a:rPr>
              <a:t>SDG 14 </a:t>
            </a:r>
            <a:r>
              <a:rPr lang="en-US" sz="1500" b="1" dirty="0">
                <a:solidFill>
                  <a:srgbClr val="39393C"/>
                </a:solidFill>
                <a:latin typeface="Playfair Display Bold" pitchFamily="34" charset="0"/>
                <a:ea typeface="Playfair Display Bold" pitchFamily="34" charset="-122"/>
                <a:cs typeface="Playfair Display Bold" pitchFamily="34" charset="-120"/>
              </a:rPr>
              <a:t>: Life Below Water</a:t>
            </a:r>
            <a:endParaRPr lang="en-US" sz="1500" dirty="0"/>
          </a:p>
        </p:txBody>
      </p:sp>
      <p:sp>
        <p:nvSpPr>
          <p:cNvPr id="6" name="Text 3"/>
          <p:cNvSpPr/>
          <p:nvPr/>
        </p:nvSpPr>
        <p:spPr>
          <a:xfrm>
            <a:off x="461176" y="1940011"/>
            <a:ext cx="6273579" cy="1590368"/>
          </a:xfrm>
          <a:prstGeom prst="rect">
            <a:avLst/>
          </a:prstGeom>
          <a:noFill/>
          <a:ln/>
        </p:spPr>
        <p:txBody>
          <a:bodyPr wrap="square" lIns="0" tIns="0" rIns="0" bIns="0" rtlCol="0" anchor="t"/>
          <a:lstStyle/>
          <a:p>
            <a:pPr defTabSz="761970" eaLnBrk="0" fontAlgn="base" hangingPunct="0">
              <a:spcBef>
                <a:spcPct val="0"/>
              </a:spcBef>
              <a:spcAft>
                <a:spcPct val="0"/>
              </a:spcAft>
            </a:pPr>
            <a:r>
              <a:rPr lang="en-US" sz="1400" dirty="0"/>
              <a:t>It directly supports the sustainable use of marine resources by providing tools to accurately identify fish species. This can enhance species-specific advisory services and promote responsible fishing practices, ultimately aiding in the conservation of marine ecosystems.</a:t>
            </a:r>
            <a:endParaRPr lang="en-US" altLang="en-US" sz="1333" dirty="0">
              <a:latin typeface="Arial" panose="020B0604020202020204" pitchFamily="34" charset="0"/>
              <a:cs typeface="Arial" panose="020B0604020202020204" pitchFamily="34" charset="0"/>
            </a:endParaRPr>
          </a:p>
        </p:txBody>
      </p:sp>
      <p:sp>
        <p:nvSpPr>
          <p:cNvPr id="9" name="Text 6"/>
          <p:cNvSpPr/>
          <p:nvPr/>
        </p:nvSpPr>
        <p:spPr>
          <a:xfrm>
            <a:off x="4077594" y="3370908"/>
            <a:ext cx="2739529" cy="571103"/>
          </a:xfrm>
          <a:prstGeom prst="rect">
            <a:avLst/>
          </a:prstGeom>
          <a:noFill/>
          <a:ln/>
        </p:spPr>
        <p:txBody>
          <a:bodyPr wrap="square" lIns="0" tIns="0" rIns="0" bIns="0" rtlCol="0" anchor="t"/>
          <a:lstStyle/>
          <a:p>
            <a:pPr>
              <a:lnSpc>
                <a:spcPts val="2208"/>
              </a:lnSpc>
            </a:pPr>
            <a:endParaRPr lang="en-US" sz="1375" dirty="0"/>
          </a:p>
        </p:txBody>
      </p:sp>
      <p:pic>
        <p:nvPicPr>
          <p:cNvPr id="1033" name="Picture 9" descr="Sustainable Development Goals set The 17 SDGs hand drawn square icons vector set with titles in UN colors. The SDGs are a collection of 17 interlinked objectives un sustainable development goals stock illustrations">
            <a:extLst>
              <a:ext uri="{FF2B5EF4-FFF2-40B4-BE49-F238E27FC236}">
                <a16:creationId xmlns:a16="http://schemas.microsoft.com/office/drawing/2014/main" id="{342F7BDF-9985-3350-38AA-FA491B934D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9" r="4313"/>
          <a:stretch/>
        </p:blipFill>
        <p:spPr bwMode="auto">
          <a:xfrm>
            <a:off x="7030998" y="575554"/>
            <a:ext cx="5153078" cy="567417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432291C-E8A2-B824-FDD4-5DAE26D96B76}"/>
              </a:ext>
            </a:extLst>
          </p:cNvPr>
          <p:cNvSpPr txBox="1"/>
          <p:nvPr/>
        </p:nvSpPr>
        <p:spPr>
          <a:xfrm>
            <a:off x="624483" y="2836220"/>
            <a:ext cx="6114552" cy="738664"/>
          </a:xfrm>
          <a:prstGeom prst="rect">
            <a:avLst/>
          </a:prstGeom>
          <a:noFill/>
        </p:spPr>
        <p:txBody>
          <a:bodyPr wrap="square">
            <a:spAutoFit/>
          </a:bodyPr>
          <a:lstStyle/>
          <a:p>
            <a:r>
              <a:rPr lang="en-US" sz="1400" b="1" dirty="0"/>
              <a:t>Target 14.4:</a:t>
            </a:r>
            <a:r>
              <a:rPr lang="en-US" sz="1400" dirty="0"/>
              <a:t> By 2020, effectively regulate harvesting and end overfishing, illegal, unreported, and unregulated fishing, and destructive fishing practices and implement science-based management plans.</a:t>
            </a:r>
            <a:endParaRPr lang="en-IN" sz="1400" dirty="0"/>
          </a:p>
        </p:txBody>
      </p:sp>
      <p:sp>
        <p:nvSpPr>
          <p:cNvPr id="17" name="Shape 1">
            <a:extLst>
              <a:ext uri="{FF2B5EF4-FFF2-40B4-BE49-F238E27FC236}">
                <a16:creationId xmlns:a16="http://schemas.microsoft.com/office/drawing/2014/main" id="{7BFD74CF-37A0-C592-35DE-55F94455C402}"/>
              </a:ext>
            </a:extLst>
          </p:cNvPr>
          <p:cNvSpPr/>
          <p:nvPr/>
        </p:nvSpPr>
        <p:spPr>
          <a:xfrm>
            <a:off x="369986" y="4091260"/>
            <a:ext cx="6447137" cy="2032156"/>
          </a:xfrm>
          <a:prstGeom prst="roundRect">
            <a:avLst>
              <a:gd name="adj" fmla="val 1681"/>
            </a:avLst>
          </a:prstGeom>
          <a:solidFill>
            <a:srgbClr val="E0E0EC"/>
          </a:solidFill>
          <a:ln/>
        </p:spPr>
        <p:txBody>
          <a:bodyPr/>
          <a:lstStyle/>
          <a:p>
            <a:endParaRPr lang="en-IN" sz="1500"/>
          </a:p>
        </p:txBody>
      </p:sp>
      <p:sp>
        <p:nvSpPr>
          <p:cNvPr id="18" name="Text 2">
            <a:extLst>
              <a:ext uri="{FF2B5EF4-FFF2-40B4-BE49-F238E27FC236}">
                <a16:creationId xmlns:a16="http://schemas.microsoft.com/office/drawing/2014/main" id="{C34ECB5C-C941-164E-8208-5BB77B042FF1}"/>
              </a:ext>
            </a:extLst>
          </p:cNvPr>
          <p:cNvSpPr/>
          <p:nvPr/>
        </p:nvSpPr>
        <p:spPr>
          <a:xfrm>
            <a:off x="535285" y="4109572"/>
            <a:ext cx="6199470" cy="341618"/>
          </a:xfrm>
          <a:prstGeom prst="rect">
            <a:avLst/>
          </a:prstGeom>
          <a:noFill/>
          <a:ln/>
        </p:spPr>
        <p:txBody>
          <a:bodyPr wrap="square" lIns="0" tIns="0" rIns="0" bIns="0" rtlCol="0" anchor="t"/>
          <a:lstStyle/>
          <a:p>
            <a:pPr algn="ctr">
              <a:lnSpc>
                <a:spcPts val="2167"/>
              </a:lnSpc>
            </a:pPr>
            <a:r>
              <a:rPr lang="en-US" sz="1500" b="1" dirty="0">
                <a:solidFill>
                  <a:srgbClr val="00B050"/>
                </a:solidFill>
                <a:latin typeface="Playfair Display Bold" pitchFamily="34" charset="0"/>
                <a:ea typeface="Playfair Display Bold" pitchFamily="34" charset="-122"/>
                <a:cs typeface="Playfair Display Bold" pitchFamily="34" charset="-120"/>
              </a:rPr>
              <a:t>SDG 2 </a:t>
            </a:r>
            <a:r>
              <a:rPr lang="en-US" sz="1500" b="1" dirty="0">
                <a:solidFill>
                  <a:srgbClr val="39393C"/>
                </a:solidFill>
                <a:latin typeface="Playfair Display Bold" pitchFamily="34" charset="0"/>
                <a:ea typeface="Playfair Display Bold" pitchFamily="34" charset="-122"/>
                <a:cs typeface="Playfair Display Bold" pitchFamily="34" charset="-120"/>
              </a:rPr>
              <a:t>: Zero Hunger</a:t>
            </a:r>
            <a:endParaRPr lang="en-US" sz="1500" dirty="0"/>
          </a:p>
        </p:txBody>
      </p:sp>
      <p:sp>
        <p:nvSpPr>
          <p:cNvPr id="19" name="Text 3">
            <a:extLst>
              <a:ext uri="{FF2B5EF4-FFF2-40B4-BE49-F238E27FC236}">
                <a16:creationId xmlns:a16="http://schemas.microsoft.com/office/drawing/2014/main" id="{3753D2CE-3479-DC4A-9C37-CCDBA0641C3D}"/>
              </a:ext>
            </a:extLst>
          </p:cNvPr>
          <p:cNvSpPr/>
          <p:nvPr/>
        </p:nvSpPr>
        <p:spPr>
          <a:xfrm>
            <a:off x="461176" y="4451189"/>
            <a:ext cx="6273579" cy="1590368"/>
          </a:xfrm>
          <a:prstGeom prst="rect">
            <a:avLst/>
          </a:prstGeom>
          <a:noFill/>
          <a:ln/>
        </p:spPr>
        <p:txBody>
          <a:bodyPr wrap="square" lIns="0" tIns="0" rIns="0" bIns="0" rtlCol="0" anchor="t"/>
          <a:lstStyle/>
          <a:p>
            <a:pPr defTabSz="761970" eaLnBrk="0" fontAlgn="base" hangingPunct="0">
              <a:spcBef>
                <a:spcPct val="0"/>
              </a:spcBef>
              <a:spcAft>
                <a:spcPct val="0"/>
              </a:spcAft>
            </a:pPr>
            <a:r>
              <a:rPr lang="en-US" sz="1400" dirty="0"/>
              <a:t>By identifying fish species and providing nutritional information, our app contributes to better utilization of marine resources for food security and improved nutrition. It helps fishermen make informed decisions, enhancing their livelihoods and ensuring sustainable food sources.</a:t>
            </a:r>
            <a:endParaRPr lang="en-US" altLang="en-US" sz="1333"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FC19DF2-C8D8-3B55-4993-D347458BC42E}"/>
              </a:ext>
            </a:extLst>
          </p:cNvPr>
          <p:cNvSpPr txBox="1"/>
          <p:nvPr/>
        </p:nvSpPr>
        <p:spPr>
          <a:xfrm>
            <a:off x="577744" y="5404846"/>
            <a:ext cx="6114552" cy="523220"/>
          </a:xfrm>
          <a:prstGeom prst="rect">
            <a:avLst/>
          </a:prstGeom>
          <a:noFill/>
        </p:spPr>
        <p:txBody>
          <a:bodyPr wrap="square">
            <a:spAutoFit/>
          </a:bodyPr>
          <a:lstStyle/>
          <a:p>
            <a:r>
              <a:rPr lang="en-US" sz="1400" b="1" dirty="0"/>
              <a:t>Target 2.4:</a:t>
            </a:r>
            <a:r>
              <a:rPr lang="en-US" sz="1400" dirty="0"/>
              <a:t> Ensure sustainable food production systems and resilient agricultural practices that increase productivity and production.</a:t>
            </a:r>
            <a:endParaRPr lang="en-IN"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F8E2A-FF86-D29D-58B8-23F5E915058A}"/>
            </a:ext>
          </a:extLst>
        </p:cNvPr>
        <p:cNvGrpSpPr/>
        <p:nvPr/>
      </p:nvGrpSpPr>
      <p:grpSpPr>
        <a:xfrm>
          <a:off x="0" y="0"/>
          <a:ext cx="0" cy="0"/>
          <a:chOff x="0" y="0"/>
          <a:chExt cx="0" cy="0"/>
        </a:xfrm>
      </p:grpSpPr>
      <p:pic>
        <p:nvPicPr>
          <p:cNvPr id="1033" name="Picture 9" descr="Sustainable Development Goals set The 17 SDGs hand drawn square icons vector set with titles in UN colors. The SDGs are a collection of 17 interlinked objectives un sustainable development goals stock illustrations">
            <a:extLst>
              <a:ext uri="{FF2B5EF4-FFF2-40B4-BE49-F238E27FC236}">
                <a16:creationId xmlns:a16="http://schemas.microsoft.com/office/drawing/2014/main" id="{12544936-C99B-5607-954B-8AE254F1E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9" r="4313"/>
          <a:stretch/>
        </p:blipFill>
        <p:spPr bwMode="auto">
          <a:xfrm>
            <a:off x="43893" y="442686"/>
            <a:ext cx="5422653" cy="5971006"/>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C4EB4433-C9C3-B495-75EA-2B6DAE19379E}"/>
              </a:ext>
            </a:extLst>
          </p:cNvPr>
          <p:cNvSpPr/>
          <p:nvPr/>
        </p:nvSpPr>
        <p:spPr>
          <a:xfrm>
            <a:off x="5200153" y="142143"/>
            <a:ext cx="6715432" cy="1125092"/>
          </a:xfrm>
          <a:prstGeom prst="rect">
            <a:avLst/>
          </a:prstGeom>
          <a:noFill/>
          <a:ln/>
        </p:spPr>
        <p:txBody>
          <a:bodyPr wrap="square" lIns="0" tIns="0" rIns="0" bIns="0" rtlCol="0" anchor="t"/>
          <a:lstStyle/>
          <a:p>
            <a:pPr algn="r">
              <a:lnSpc>
                <a:spcPts val="4375"/>
              </a:lnSpc>
            </a:pPr>
            <a:r>
              <a:rPr lang="en-US" sz="3500" b="1" dirty="0">
                <a:solidFill>
                  <a:srgbClr val="101014"/>
                </a:solidFill>
                <a:latin typeface="Playfair Display Bold" pitchFamily="34" charset="0"/>
                <a:ea typeface="Playfair Display Bold" pitchFamily="34" charset="-122"/>
                <a:cs typeface="Playfair Display Bold" pitchFamily="34" charset="-120"/>
              </a:rPr>
              <a:t>Alignment with UN Sustainable Development Goals (SDGs)</a:t>
            </a:r>
            <a:endParaRPr lang="en-US" sz="3500" dirty="0"/>
          </a:p>
        </p:txBody>
      </p:sp>
      <p:sp>
        <p:nvSpPr>
          <p:cNvPr id="2" name="Shape 1">
            <a:extLst>
              <a:ext uri="{FF2B5EF4-FFF2-40B4-BE49-F238E27FC236}">
                <a16:creationId xmlns:a16="http://schemas.microsoft.com/office/drawing/2014/main" id="{0171F6A9-B4F3-F42E-774D-3780374B8231}"/>
              </a:ext>
            </a:extLst>
          </p:cNvPr>
          <p:cNvSpPr/>
          <p:nvPr/>
        </p:nvSpPr>
        <p:spPr>
          <a:xfrm>
            <a:off x="5550816" y="1550484"/>
            <a:ext cx="6447137" cy="2032156"/>
          </a:xfrm>
          <a:prstGeom prst="roundRect">
            <a:avLst>
              <a:gd name="adj" fmla="val 1681"/>
            </a:avLst>
          </a:prstGeom>
          <a:solidFill>
            <a:srgbClr val="E0E0EC"/>
          </a:solidFill>
          <a:ln/>
        </p:spPr>
        <p:txBody>
          <a:bodyPr/>
          <a:lstStyle/>
          <a:p>
            <a:endParaRPr lang="en-IN" sz="1500"/>
          </a:p>
        </p:txBody>
      </p:sp>
      <p:sp>
        <p:nvSpPr>
          <p:cNvPr id="7" name="Text 2">
            <a:extLst>
              <a:ext uri="{FF2B5EF4-FFF2-40B4-BE49-F238E27FC236}">
                <a16:creationId xmlns:a16="http://schemas.microsoft.com/office/drawing/2014/main" id="{DDB41E8F-FBDA-7F9F-4BB9-B4CF11E469FA}"/>
              </a:ext>
            </a:extLst>
          </p:cNvPr>
          <p:cNvSpPr/>
          <p:nvPr/>
        </p:nvSpPr>
        <p:spPr>
          <a:xfrm>
            <a:off x="5716115" y="1568796"/>
            <a:ext cx="6199470" cy="341618"/>
          </a:xfrm>
          <a:prstGeom prst="rect">
            <a:avLst/>
          </a:prstGeom>
          <a:noFill/>
          <a:ln/>
        </p:spPr>
        <p:txBody>
          <a:bodyPr wrap="square" lIns="0" tIns="0" rIns="0" bIns="0" rtlCol="0" anchor="t"/>
          <a:lstStyle/>
          <a:p>
            <a:pPr algn="ctr">
              <a:lnSpc>
                <a:spcPts val="2167"/>
              </a:lnSpc>
            </a:pPr>
            <a:r>
              <a:rPr lang="en-US" sz="1500" b="1" dirty="0">
                <a:solidFill>
                  <a:srgbClr val="00B050"/>
                </a:solidFill>
                <a:latin typeface="Playfair Display Bold" pitchFamily="34" charset="0"/>
                <a:ea typeface="Playfair Display Bold" pitchFamily="34" charset="-122"/>
                <a:cs typeface="Playfair Display Bold" pitchFamily="34" charset="-120"/>
              </a:rPr>
              <a:t>SDG 9 </a:t>
            </a:r>
            <a:r>
              <a:rPr lang="en-US" sz="1500" b="1" dirty="0">
                <a:solidFill>
                  <a:srgbClr val="39393C"/>
                </a:solidFill>
                <a:latin typeface="Playfair Display Bold" pitchFamily="34" charset="0"/>
                <a:ea typeface="Playfair Display Bold" pitchFamily="34" charset="-122"/>
                <a:cs typeface="Playfair Display Bold" pitchFamily="34" charset="-120"/>
              </a:rPr>
              <a:t>: Industry, Innovation, and Infrastructure</a:t>
            </a:r>
            <a:endParaRPr lang="en-US" sz="1500" dirty="0"/>
          </a:p>
        </p:txBody>
      </p:sp>
      <p:sp>
        <p:nvSpPr>
          <p:cNvPr id="8" name="Text 3">
            <a:extLst>
              <a:ext uri="{FF2B5EF4-FFF2-40B4-BE49-F238E27FC236}">
                <a16:creationId xmlns:a16="http://schemas.microsoft.com/office/drawing/2014/main" id="{34EAD273-0B06-8DF1-3E5D-C96D9EFA4C85}"/>
              </a:ext>
            </a:extLst>
          </p:cNvPr>
          <p:cNvSpPr/>
          <p:nvPr/>
        </p:nvSpPr>
        <p:spPr>
          <a:xfrm>
            <a:off x="5642006" y="2038819"/>
            <a:ext cx="6273579" cy="1590368"/>
          </a:xfrm>
          <a:prstGeom prst="rect">
            <a:avLst/>
          </a:prstGeom>
          <a:noFill/>
          <a:ln/>
        </p:spPr>
        <p:txBody>
          <a:bodyPr wrap="square" lIns="0" tIns="0" rIns="0" bIns="0" rtlCol="0" anchor="t"/>
          <a:lstStyle/>
          <a:p>
            <a:pPr defTabSz="761970" eaLnBrk="0" fontAlgn="base" hangingPunct="0">
              <a:spcBef>
                <a:spcPct val="0"/>
              </a:spcBef>
              <a:spcAft>
                <a:spcPct val="0"/>
              </a:spcAft>
            </a:pPr>
            <a:r>
              <a:rPr lang="en-US" sz="1400" dirty="0"/>
              <a:t>Our project incorporates advanced AI-ML techniques and develops an innovative application for the fishing industry. This promotes the use of technology to modernize traditional practices, bridging the gap between technology and fisheries.</a:t>
            </a:r>
          </a:p>
          <a:p>
            <a:pPr defTabSz="761970" eaLnBrk="0" fontAlgn="base" hangingPunct="0">
              <a:spcBef>
                <a:spcPct val="0"/>
              </a:spcBef>
              <a:spcAft>
                <a:spcPct val="0"/>
              </a:spcAft>
            </a:pPr>
            <a:endParaRPr lang="en-US" sz="1400" dirty="0"/>
          </a:p>
        </p:txBody>
      </p:sp>
      <p:sp>
        <p:nvSpPr>
          <p:cNvPr id="10" name="Text 6">
            <a:extLst>
              <a:ext uri="{FF2B5EF4-FFF2-40B4-BE49-F238E27FC236}">
                <a16:creationId xmlns:a16="http://schemas.microsoft.com/office/drawing/2014/main" id="{94D2330B-86E4-54E5-4D6B-25ABEE446B32}"/>
              </a:ext>
            </a:extLst>
          </p:cNvPr>
          <p:cNvSpPr/>
          <p:nvPr/>
        </p:nvSpPr>
        <p:spPr>
          <a:xfrm>
            <a:off x="9258424" y="3341310"/>
            <a:ext cx="2739529" cy="571103"/>
          </a:xfrm>
          <a:prstGeom prst="rect">
            <a:avLst/>
          </a:prstGeom>
          <a:noFill/>
          <a:ln/>
        </p:spPr>
        <p:txBody>
          <a:bodyPr wrap="square" lIns="0" tIns="0" rIns="0" bIns="0" rtlCol="0" anchor="t"/>
          <a:lstStyle/>
          <a:p>
            <a:pPr>
              <a:lnSpc>
                <a:spcPts val="2208"/>
              </a:lnSpc>
            </a:pPr>
            <a:endParaRPr lang="en-US" sz="1375" dirty="0"/>
          </a:p>
        </p:txBody>
      </p:sp>
      <p:sp>
        <p:nvSpPr>
          <p:cNvPr id="11" name="TextBox 10">
            <a:extLst>
              <a:ext uri="{FF2B5EF4-FFF2-40B4-BE49-F238E27FC236}">
                <a16:creationId xmlns:a16="http://schemas.microsoft.com/office/drawing/2014/main" id="{5FFF6327-77F1-0498-1ADB-DBCE1AA99F35}"/>
              </a:ext>
            </a:extLst>
          </p:cNvPr>
          <p:cNvSpPr txBox="1"/>
          <p:nvPr/>
        </p:nvSpPr>
        <p:spPr>
          <a:xfrm>
            <a:off x="5805313" y="2806622"/>
            <a:ext cx="6114552" cy="523220"/>
          </a:xfrm>
          <a:prstGeom prst="rect">
            <a:avLst/>
          </a:prstGeom>
          <a:noFill/>
        </p:spPr>
        <p:txBody>
          <a:bodyPr wrap="square">
            <a:spAutoFit/>
          </a:bodyPr>
          <a:lstStyle/>
          <a:p>
            <a:r>
              <a:rPr lang="en-US" sz="1400" b="1" dirty="0"/>
              <a:t>Target 9.5:</a:t>
            </a:r>
            <a:r>
              <a:rPr lang="en-US" sz="1400" dirty="0"/>
              <a:t> Enhance scientific research, upgrade technological capabilities, and foster innovation in developing regions.</a:t>
            </a:r>
            <a:endParaRPr lang="en-IN" sz="1400" dirty="0"/>
          </a:p>
        </p:txBody>
      </p:sp>
      <p:sp>
        <p:nvSpPr>
          <p:cNvPr id="12" name="Shape 1">
            <a:extLst>
              <a:ext uri="{FF2B5EF4-FFF2-40B4-BE49-F238E27FC236}">
                <a16:creationId xmlns:a16="http://schemas.microsoft.com/office/drawing/2014/main" id="{751E041C-0CAC-8DC4-7155-6E6C0454FC40}"/>
              </a:ext>
            </a:extLst>
          </p:cNvPr>
          <p:cNvSpPr/>
          <p:nvPr/>
        </p:nvSpPr>
        <p:spPr>
          <a:xfrm>
            <a:off x="5550816" y="4061662"/>
            <a:ext cx="6447137" cy="2032156"/>
          </a:xfrm>
          <a:prstGeom prst="roundRect">
            <a:avLst>
              <a:gd name="adj" fmla="val 1681"/>
            </a:avLst>
          </a:prstGeom>
          <a:solidFill>
            <a:srgbClr val="E0E0EC"/>
          </a:solidFill>
          <a:ln/>
        </p:spPr>
        <p:txBody>
          <a:bodyPr/>
          <a:lstStyle/>
          <a:p>
            <a:endParaRPr lang="en-IN" sz="1500"/>
          </a:p>
        </p:txBody>
      </p:sp>
      <p:sp>
        <p:nvSpPr>
          <p:cNvPr id="13" name="Text 2">
            <a:extLst>
              <a:ext uri="{FF2B5EF4-FFF2-40B4-BE49-F238E27FC236}">
                <a16:creationId xmlns:a16="http://schemas.microsoft.com/office/drawing/2014/main" id="{C08FBC89-BD6E-B968-AD6E-1F84F096FB12}"/>
              </a:ext>
            </a:extLst>
          </p:cNvPr>
          <p:cNvSpPr/>
          <p:nvPr/>
        </p:nvSpPr>
        <p:spPr>
          <a:xfrm>
            <a:off x="5716115" y="4079974"/>
            <a:ext cx="6199470" cy="341618"/>
          </a:xfrm>
          <a:prstGeom prst="rect">
            <a:avLst/>
          </a:prstGeom>
          <a:noFill/>
          <a:ln/>
        </p:spPr>
        <p:txBody>
          <a:bodyPr wrap="square" lIns="0" tIns="0" rIns="0" bIns="0" rtlCol="0" anchor="t"/>
          <a:lstStyle/>
          <a:p>
            <a:pPr algn="ctr">
              <a:lnSpc>
                <a:spcPts val="2167"/>
              </a:lnSpc>
            </a:pPr>
            <a:r>
              <a:rPr lang="en-US" sz="1500" b="1" dirty="0">
                <a:solidFill>
                  <a:srgbClr val="00B050"/>
                </a:solidFill>
                <a:latin typeface="Playfair Display Bold" pitchFamily="34" charset="0"/>
                <a:ea typeface="Playfair Display Bold" pitchFamily="34" charset="-122"/>
                <a:cs typeface="Playfair Display Bold" pitchFamily="34" charset="-120"/>
              </a:rPr>
              <a:t>SDG 13 </a:t>
            </a:r>
            <a:r>
              <a:rPr lang="en-US" sz="1500" b="1" dirty="0">
                <a:solidFill>
                  <a:srgbClr val="39393C"/>
                </a:solidFill>
                <a:latin typeface="Playfair Display Bold" pitchFamily="34" charset="0"/>
                <a:ea typeface="Playfair Display Bold" pitchFamily="34" charset="-122"/>
                <a:cs typeface="Playfair Display Bold" pitchFamily="34" charset="-120"/>
              </a:rPr>
              <a:t>: Climate Action</a:t>
            </a:r>
            <a:endParaRPr lang="en-US" sz="1500" dirty="0"/>
          </a:p>
        </p:txBody>
      </p:sp>
      <p:sp>
        <p:nvSpPr>
          <p:cNvPr id="14" name="Text 3">
            <a:extLst>
              <a:ext uri="{FF2B5EF4-FFF2-40B4-BE49-F238E27FC236}">
                <a16:creationId xmlns:a16="http://schemas.microsoft.com/office/drawing/2014/main" id="{3F5E261D-39BF-7ECE-890F-87D3035777D5}"/>
              </a:ext>
            </a:extLst>
          </p:cNvPr>
          <p:cNvSpPr/>
          <p:nvPr/>
        </p:nvSpPr>
        <p:spPr>
          <a:xfrm>
            <a:off x="5679059" y="4548125"/>
            <a:ext cx="6273579" cy="1590368"/>
          </a:xfrm>
          <a:prstGeom prst="rect">
            <a:avLst/>
          </a:prstGeom>
          <a:noFill/>
          <a:ln/>
        </p:spPr>
        <p:txBody>
          <a:bodyPr wrap="square" lIns="0" tIns="0" rIns="0" bIns="0" rtlCol="0" anchor="t"/>
          <a:lstStyle/>
          <a:p>
            <a:pPr defTabSz="761970" eaLnBrk="0" fontAlgn="base" hangingPunct="0">
              <a:spcBef>
                <a:spcPct val="0"/>
              </a:spcBef>
              <a:spcAft>
                <a:spcPct val="0"/>
              </a:spcAft>
            </a:pPr>
            <a:r>
              <a:rPr lang="en-US" sz="1400" dirty="0"/>
              <a:t>By integrating weather conditions and geographic data in our app, the project supports climate-resilient practices for fishermen. It indirectly helps mitigate the impact of climate change on marine biodiversity by encouraging sustainable practices.</a:t>
            </a:r>
            <a:endParaRPr lang="en-US" altLang="en-US" sz="1333"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0BE0370-ECE2-9E45-A7C2-E5C6710BCF2B}"/>
              </a:ext>
            </a:extLst>
          </p:cNvPr>
          <p:cNvSpPr txBox="1"/>
          <p:nvPr/>
        </p:nvSpPr>
        <p:spPr>
          <a:xfrm>
            <a:off x="5760714" y="5273296"/>
            <a:ext cx="6110271" cy="738664"/>
          </a:xfrm>
          <a:prstGeom prst="rect">
            <a:avLst/>
          </a:prstGeom>
          <a:noFill/>
        </p:spPr>
        <p:txBody>
          <a:bodyPr wrap="square">
            <a:spAutoFit/>
          </a:bodyPr>
          <a:lstStyle/>
          <a:p>
            <a:r>
              <a:rPr lang="en-US" sz="1400" b="1" dirty="0"/>
              <a:t>Target 13.3:</a:t>
            </a:r>
            <a:r>
              <a:rPr lang="en-US" sz="1400" dirty="0"/>
              <a:t> Improve education, awareness-raising, and human and institutional capacity on climate change mitigation, adaptation, impact reduction, and early warning.</a:t>
            </a:r>
            <a:endParaRPr lang="en-IN" sz="1400" dirty="0"/>
          </a:p>
        </p:txBody>
      </p:sp>
    </p:spTree>
    <p:extLst>
      <p:ext uri="{BB962C8B-B14F-4D97-AF65-F5344CB8AC3E}">
        <p14:creationId xmlns:p14="http://schemas.microsoft.com/office/powerpoint/2010/main" val="2862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568D-3050-6438-93B2-E5AF9F44308B}"/>
              </a:ext>
            </a:extLst>
          </p:cNvPr>
          <p:cNvSpPr>
            <a:spLocks noGrp="1"/>
          </p:cNvSpPr>
          <p:nvPr>
            <p:ph type="title"/>
          </p:nvPr>
        </p:nvSpPr>
        <p:spPr>
          <a:xfrm>
            <a:off x="-1270000" y="-132715"/>
            <a:ext cx="10515600" cy="1325563"/>
          </a:xfrm>
        </p:spPr>
        <p:txBody>
          <a:bodyPr/>
          <a:lstStyle/>
          <a:p>
            <a:r>
              <a:rPr lang="en-IN" dirty="0"/>
              <a:t>	</a:t>
            </a:r>
          </a:p>
        </p:txBody>
      </p:sp>
      <p:sp>
        <p:nvSpPr>
          <p:cNvPr id="9" name="Title 1">
            <a:extLst>
              <a:ext uri="{FF2B5EF4-FFF2-40B4-BE49-F238E27FC236}">
                <a16:creationId xmlns:a16="http://schemas.microsoft.com/office/drawing/2014/main" id="{11FD0929-8A3C-A1FA-FE4B-13DF7368800D}"/>
              </a:ext>
            </a:extLst>
          </p:cNvPr>
          <p:cNvSpPr txBox="1">
            <a:spLocks/>
          </p:cNvSpPr>
          <p:nvPr/>
        </p:nvSpPr>
        <p:spPr>
          <a:xfrm>
            <a:off x="3646561" y="-271621"/>
            <a:ext cx="51235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dirty="0"/>
              <a:t>🛠️</a:t>
            </a:r>
            <a:r>
              <a:rPr lang="en-IN" sz="2000" dirty="0"/>
              <a:t> </a:t>
            </a:r>
            <a:r>
              <a:rPr lang="en-IN" sz="4800" b="1" dirty="0"/>
              <a:t>Technology Used</a:t>
            </a:r>
          </a:p>
        </p:txBody>
      </p:sp>
      <p:pic>
        <p:nvPicPr>
          <p:cNvPr id="3" name="Picture 9" descr="Sustainable Development Goals set The 17 SDGs hand drawn square icons vector set with titles in UN colors. The SDGs are a collection of 17 interlinked objectives un sustainable development goals stock illustrations">
            <a:extLst>
              <a:ext uri="{FF2B5EF4-FFF2-40B4-BE49-F238E27FC236}">
                <a16:creationId xmlns:a16="http://schemas.microsoft.com/office/drawing/2014/main" id="{FBA560B3-0058-41D7-9401-F403F9064C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69" r="4313"/>
          <a:stretch/>
        </p:blipFill>
        <p:spPr bwMode="auto">
          <a:xfrm>
            <a:off x="-2749083" y="2922328"/>
            <a:ext cx="920283" cy="1013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45FA793-D6B9-4A87-2126-C03B91378425}"/>
              </a:ext>
            </a:extLst>
          </p:cNvPr>
          <p:cNvGrpSpPr>
            <a:grpSpLocks/>
          </p:cNvGrpSpPr>
          <p:nvPr/>
        </p:nvGrpSpPr>
        <p:grpSpPr bwMode="auto">
          <a:xfrm>
            <a:off x="-4188725" y="2922327"/>
            <a:ext cx="3799565" cy="1013345"/>
            <a:chOff x="1440" y="370"/>
            <a:chExt cx="9539" cy="3488"/>
          </a:xfrm>
        </p:grpSpPr>
        <p:sp>
          <p:nvSpPr>
            <p:cNvPr id="25" name="Freeform 19">
              <a:extLst>
                <a:ext uri="{FF2B5EF4-FFF2-40B4-BE49-F238E27FC236}">
                  <a16:creationId xmlns:a16="http://schemas.microsoft.com/office/drawing/2014/main" id="{BB53267B-1A93-8E2B-B351-D7895B05C6C1}"/>
                </a:ext>
              </a:extLst>
            </p:cNvPr>
            <p:cNvSpPr>
              <a:spLocks/>
            </p:cNvSpPr>
            <p:nvPr/>
          </p:nvSpPr>
          <p:spPr bwMode="auto">
            <a:xfrm>
              <a:off x="1440" y="370"/>
              <a:ext cx="606" cy="865"/>
            </a:xfrm>
            <a:custGeom>
              <a:avLst/>
              <a:gdLst>
                <a:gd name="T0" fmla="*/ 605 w 606"/>
                <a:gd name="T1" fmla="*/ 370 h 865"/>
                <a:gd name="T2" fmla="*/ 303 w 606"/>
                <a:gd name="T3" fmla="*/ 673 h 865"/>
                <a:gd name="T4" fmla="*/ 0 w 606"/>
                <a:gd name="T5" fmla="*/ 370 h 865"/>
                <a:gd name="T6" fmla="*/ 0 w 606"/>
                <a:gd name="T7" fmla="*/ 932 h 865"/>
                <a:gd name="T8" fmla="*/ 303 w 606"/>
                <a:gd name="T9" fmla="*/ 1235 h 865"/>
                <a:gd name="T10" fmla="*/ 605 w 606"/>
                <a:gd name="T11" fmla="*/ 932 h 865"/>
                <a:gd name="T12" fmla="*/ 605 w 606"/>
                <a:gd name="T13" fmla="*/ 370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6" name="AutoShape 18">
              <a:extLst>
                <a:ext uri="{FF2B5EF4-FFF2-40B4-BE49-F238E27FC236}">
                  <a16:creationId xmlns:a16="http://schemas.microsoft.com/office/drawing/2014/main" id="{F0385F5D-3B15-3F4C-523F-DDD9403C6E5D}"/>
                </a:ext>
              </a:extLst>
            </p:cNvPr>
            <p:cNvSpPr>
              <a:spLocks/>
            </p:cNvSpPr>
            <p:nvPr/>
          </p:nvSpPr>
          <p:spPr bwMode="auto">
            <a:xfrm>
              <a:off x="1440" y="370"/>
              <a:ext cx="9539" cy="865"/>
            </a:xfrm>
            <a:custGeom>
              <a:avLst/>
              <a:gdLst>
                <a:gd name="T0" fmla="*/ 605 w 9539"/>
                <a:gd name="T1" fmla="*/ 370 h 865"/>
                <a:gd name="T2" fmla="*/ 605 w 9539"/>
                <a:gd name="T3" fmla="*/ 932 h 865"/>
                <a:gd name="T4" fmla="*/ 303 w 9539"/>
                <a:gd name="T5" fmla="*/ 1235 h 865"/>
                <a:gd name="T6" fmla="*/ 0 w 9539"/>
                <a:gd name="T7" fmla="*/ 932 h 865"/>
                <a:gd name="T8" fmla="*/ 0 w 9539"/>
                <a:gd name="T9" fmla="*/ 370 h 865"/>
                <a:gd name="T10" fmla="*/ 303 w 9539"/>
                <a:gd name="T11" fmla="*/ 673 h 865"/>
                <a:gd name="T12" fmla="*/ 605 w 9539"/>
                <a:gd name="T13" fmla="*/ 370 h 865"/>
                <a:gd name="T14" fmla="*/ 9539 w 9539"/>
                <a:gd name="T15" fmla="*/ 464 h 865"/>
                <a:gd name="T16" fmla="*/ 9539 w 9539"/>
                <a:gd name="T17" fmla="*/ 839 h 865"/>
                <a:gd name="T18" fmla="*/ 9532 w 9539"/>
                <a:gd name="T19" fmla="*/ 875 h 865"/>
                <a:gd name="T20" fmla="*/ 9512 w 9539"/>
                <a:gd name="T21" fmla="*/ 905 h 865"/>
                <a:gd name="T22" fmla="*/ 9482 w 9539"/>
                <a:gd name="T23" fmla="*/ 925 h 865"/>
                <a:gd name="T24" fmla="*/ 9445 w 9539"/>
                <a:gd name="T25" fmla="*/ 932 h 865"/>
                <a:gd name="T26" fmla="*/ 605 w 9539"/>
                <a:gd name="T27" fmla="*/ 932 h 865"/>
                <a:gd name="T28" fmla="*/ 605 w 9539"/>
                <a:gd name="T29" fmla="*/ 370 h 865"/>
                <a:gd name="T30" fmla="*/ 9445 w 9539"/>
                <a:gd name="T31" fmla="*/ 370 h 865"/>
                <a:gd name="T32" fmla="*/ 9482 w 9539"/>
                <a:gd name="T33" fmla="*/ 377 h 865"/>
                <a:gd name="T34" fmla="*/ 9512 w 9539"/>
                <a:gd name="T35" fmla="*/ 398 h 865"/>
                <a:gd name="T36" fmla="*/ 9532 w 9539"/>
                <a:gd name="T37" fmla="*/ 427 h 865"/>
                <a:gd name="T38" fmla="*/ 9539 w 9539"/>
                <a:gd name="T39" fmla="*/ 464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9"/>
                  </a:lnTo>
                  <a:lnTo>
                    <a:pt x="9532" y="505"/>
                  </a:lnTo>
                  <a:lnTo>
                    <a:pt x="9512" y="535"/>
                  </a:lnTo>
                  <a:lnTo>
                    <a:pt x="9482" y="555"/>
                  </a:lnTo>
                  <a:lnTo>
                    <a:pt x="9445" y="562"/>
                  </a:lnTo>
                  <a:lnTo>
                    <a:pt x="605" y="562"/>
                  </a:lnTo>
                  <a:lnTo>
                    <a:pt x="605" y="0"/>
                  </a:lnTo>
                  <a:lnTo>
                    <a:pt x="9445" y="0"/>
                  </a:lnTo>
                  <a:lnTo>
                    <a:pt x="9482" y="7"/>
                  </a:lnTo>
                  <a:lnTo>
                    <a:pt x="9512" y="28"/>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7" name="Freeform 17">
              <a:extLst>
                <a:ext uri="{FF2B5EF4-FFF2-40B4-BE49-F238E27FC236}">
                  <a16:creationId xmlns:a16="http://schemas.microsoft.com/office/drawing/2014/main" id="{2F80C68A-FC19-3253-C982-EE105327C17D}"/>
                </a:ext>
              </a:extLst>
            </p:cNvPr>
            <p:cNvSpPr>
              <a:spLocks/>
            </p:cNvSpPr>
            <p:nvPr/>
          </p:nvSpPr>
          <p:spPr bwMode="auto">
            <a:xfrm>
              <a:off x="1440" y="1025"/>
              <a:ext cx="606" cy="865"/>
            </a:xfrm>
            <a:custGeom>
              <a:avLst/>
              <a:gdLst>
                <a:gd name="T0" fmla="*/ 605 w 606"/>
                <a:gd name="T1" fmla="*/ 1026 h 865"/>
                <a:gd name="T2" fmla="*/ 303 w 606"/>
                <a:gd name="T3" fmla="*/ 1329 h 865"/>
                <a:gd name="T4" fmla="*/ 0 w 606"/>
                <a:gd name="T5" fmla="*/ 1026 h 865"/>
                <a:gd name="T6" fmla="*/ 0 w 606"/>
                <a:gd name="T7" fmla="*/ 1588 h 865"/>
                <a:gd name="T8" fmla="*/ 303 w 606"/>
                <a:gd name="T9" fmla="*/ 1891 h 865"/>
                <a:gd name="T10" fmla="*/ 605 w 606"/>
                <a:gd name="T11" fmla="*/ 1588 h 865"/>
                <a:gd name="T12" fmla="*/ 605 w 606"/>
                <a:gd name="T13" fmla="*/ 1026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8" name="AutoShape 16">
              <a:extLst>
                <a:ext uri="{FF2B5EF4-FFF2-40B4-BE49-F238E27FC236}">
                  <a16:creationId xmlns:a16="http://schemas.microsoft.com/office/drawing/2014/main" id="{3CBD7274-8DC8-BA44-CE81-EE3254F5974D}"/>
                </a:ext>
              </a:extLst>
            </p:cNvPr>
            <p:cNvSpPr>
              <a:spLocks/>
            </p:cNvSpPr>
            <p:nvPr/>
          </p:nvSpPr>
          <p:spPr bwMode="auto">
            <a:xfrm>
              <a:off x="1440" y="1025"/>
              <a:ext cx="9539" cy="865"/>
            </a:xfrm>
            <a:custGeom>
              <a:avLst/>
              <a:gdLst>
                <a:gd name="T0" fmla="*/ 605 w 9539"/>
                <a:gd name="T1" fmla="*/ 1026 h 865"/>
                <a:gd name="T2" fmla="*/ 605 w 9539"/>
                <a:gd name="T3" fmla="*/ 1588 h 865"/>
                <a:gd name="T4" fmla="*/ 303 w 9539"/>
                <a:gd name="T5" fmla="*/ 1891 h 865"/>
                <a:gd name="T6" fmla="*/ 0 w 9539"/>
                <a:gd name="T7" fmla="*/ 1588 h 865"/>
                <a:gd name="T8" fmla="*/ 0 w 9539"/>
                <a:gd name="T9" fmla="*/ 1026 h 865"/>
                <a:gd name="T10" fmla="*/ 303 w 9539"/>
                <a:gd name="T11" fmla="*/ 1329 h 865"/>
                <a:gd name="T12" fmla="*/ 605 w 9539"/>
                <a:gd name="T13" fmla="*/ 1026 h 865"/>
                <a:gd name="T14" fmla="*/ 9539 w 9539"/>
                <a:gd name="T15" fmla="*/ 1120 h 865"/>
                <a:gd name="T16" fmla="*/ 9539 w 9539"/>
                <a:gd name="T17" fmla="*/ 1494 h 865"/>
                <a:gd name="T18" fmla="*/ 9532 w 9539"/>
                <a:gd name="T19" fmla="*/ 1531 h 865"/>
                <a:gd name="T20" fmla="*/ 9512 w 9539"/>
                <a:gd name="T21" fmla="*/ 1561 h 865"/>
                <a:gd name="T22" fmla="*/ 9482 w 9539"/>
                <a:gd name="T23" fmla="*/ 1581 h 865"/>
                <a:gd name="T24" fmla="*/ 9445 w 9539"/>
                <a:gd name="T25" fmla="*/ 1588 h 865"/>
                <a:gd name="T26" fmla="*/ 605 w 9539"/>
                <a:gd name="T27" fmla="*/ 1588 h 865"/>
                <a:gd name="T28" fmla="*/ 605 w 9539"/>
                <a:gd name="T29" fmla="*/ 1026 h 865"/>
                <a:gd name="T30" fmla="*/ 9445 w 9539"/>
                <a:gd name="T31" fmla="*/ 1026 h 865"/>
                <a:gd name="T32" fmla="*/ 9482 w 9539"/>
                <a:gd name="T33" fmla="*/ 1033 h 865"/>
                <a:gd name="T34" fmla="*/ 9512 w 9539"/>
                <a:gd name="T35" fmla="*/ 1053 h 865"/>
                <a:gd name="T36" fmla="*/ 9532 w 9539"/>
                <a:gd name="T37" fmla="*/ 1083 h 865"/>
                <a:gd name="T38" fmla="*/ 9539 w 9539"/>
                <a:gd name="T39" fmla="*/ 1120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8"/>
                  </a:lnTo>
                  <a:lnTo>
                    <a:pt x="9532" y="505"/>
                  </a:lnTo>
                  <a:lnTo>
                    <a:pt x="9512" y="535"/>
                  </a:lnTo>
                  <a:lnTo>
                    <a:pt x="9482" y="555"/>
                  </a:lnTo>
                  <a:lnTo>
                    <a:pt x="9445" y="562"/>
                  </a:lnTo>
                  <a:lnTo>
                    <a:pt x="605" y="562"/>
                  </a:lnTo>
                  <a:lnTo>
                    <a:pt x="605" y="0"/>
                  </a:lnTo>
                  <a:lnTo>
                    <a:pt x="9445" y="0"/>
                  </a:lnTo>
                  <a:lnTo>
                    <a:pt x="9482" y="7"/>
                  </a:lnTo>
                  <a:lnTo>
                    <a:pt x="9512" y="27"/>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9" name="Freeform 15">
              <a:extLst>
                <a:ext uri="{FF2B5EF4-FFF2-40B4-BE49-F238E27FC236}">
                  <a16:creationId xmlns:a16="http://schemas.microsoft.com/office/drawing/2014/main" id="{2CF0DAE7-3C9F-D2B5-68FD-05504EF7B0DB}"/>
                </a:ext>
              </a:extLst>
            </p:cNvPr>
            <p:cNvSpPr>
              <a:spLocks/>
            </p:cNvSpPr>
            <p:nvPr/>
          </p:nvSpPr>
          <p:spPr bwMode="auto">
            <a:xfrm>
              <a:off x="1440" y="1681"/>
              <a:ext cx="606" cy="865"/>
            </a:xfrm>
            <a:custGeom>
              <a:avLst/>
              <a:gdLst>
                <a:gd name="T0" fmla="*/ 605 w 606"/>
                <a:gd name="T1" fmla="*/ 1682 h 865"/>
                <a:gd name="T2" fmla="*/ 303 w 606"/>
                <a:gd name="T3" fmla="*/ 1984 h 865"/>
                <a:gd name="T4" fmla="*/ 0 w 606"/>
                <a:gd name="T5" fmla="*/ 1682 h 865"/>
                <a:gd name="T6" fmla="*/ 0 w 606"/>
                <a:gd name="T7" fmla="*/ 2244 h 865"/>
                <a:gd name="T8" fmla="*/ 303 w 606"/>
                <a:gd name="T9" fmla="*/ 2546 h 865"/>
                <a:gd name="T10" fmla="*/ 605 w 606"/>
                <a:gd name="T11" fmla="*/ 2244 h 865"/>
                <a:gd name="T12" fmla="*/ 605 w 606"/>
                <a:gd name="T13" fmla="*/ 1682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2"/>
                  </a:lnTo>
                  <a:lnTo>
                    <a:pt x="0" y="0"/>
                  </a:lnTo>
                  <a:lnTo>
                    <a:pt x="0" y="562"/>
                  </a:lnTo>
                  <a:lnTo>
                    <a:pt x="303" y="864"/>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30" name="AutoShape 14">
              <a:extLst>
                <a:ext uri="{FF2B5EF4-FFF2-40B4-BE49-F238E27FC236}">
                  <a16:creationId xmlns:a16="http://schemas.microsoft.com/office/drawing/2014/main" id="{CE8E5E73-06B6-A4DE-06A1-D2566430F305}"/>
                </a:ext>
              </a:extLst>
            </p:cNvPr>
            <p:cNvSpPr>
              <a:spLocks/>
            </p:cNvSpPr>
            <p:nvPr/>
          </p:nvSpPr>
          <p:spPr bwMode="auto">
            <a:xfrm>
              <a:off x="1440" y="1681"/>
              <a:ext cx="9539" cy="865"/>
            </a:xfrm>
            <a:custGeom>
              <a:avLst/>
              <a:gdLst>
                <a:gd name="T0" fmla="*/ 605 w 9539"/>
                <a:gd name="T1" fmla="*/ 1682 h 865"/>
                <a:gd name="T2" fmla="*/ 605 w 9539"/>
                <a:gd name="T3" fmla="*/ 2244 h 865"/>
                <a:gd name="T4" fmla="*/ 303 w 9539"/>
                <a:gd name="T5" fmla="*/ 2546 h 865"/>
                <a:gd name="T6" fmla="*/ 0 w 9539"/>
                <a:gd name="T7" fmla="*/ 2244 h 865"/>
                <a:gd name="T8" fmla="*/ 0 w 9539"/>
                <a:gd name="T9" fmla="*/ 1682 h 865"/>
                <a:gd name="T10" fmla="*/ 303 w 9539"/>
                <a:gd name="T11" fmla="*/ 1984 h 865"/>
                <a:gd name="T12" fmla="*/ 605 w 9539"/>
                <a:gd name="T13" fmla="*/ 1682 h 865"/>
                <a:gd name="T14" fmla="*/ 9539 w 9539"/>
                <a:gd name="T15" fmla="*/ 1775 h 865"/>
                <a:gd name="T16" fmla="*/ 9539 w 9539"/>
                <a:gd name="T17" fmla="*/ 2150 h 865"/>
                <a:gd name="T18" fmla="*/ 9532 w 9539"/>
                <a:gd name="T19" fmla="*/ 2187 h 865"/>
                <a:gd name="T20" fmla="*/ 9512 w 9539"/>
                <a:gd name="T21" fmla="*/ 2216 h 865"/>
                <a:gd name="T22" fmla="*/ 9482 w 9539"/>
                <a:gd name="T23" fmla="*/ 2236 h 865"/>
                <a:gd name="T24" fmla="*/ 9445 w 9539"/>
                <a:gd name="T25" fmla="*/ 2244 h 865"/>
                <a:gd name="T26" fmla="*/ 605 w 9539"/>
                <a:gd name="T27" fmla="*/ 2244 h 865"/>
                <a:gd name="T28" fmla="*/ 605 w 9539"/>
                <a:gd name="T29" fmla="*/ 1682 h 865"/>
                <a:gd name="T30" fmla="*/ 9445 w 9539"/>
                <a:gd name="T31" fmla="*/ 1682 h 865"/>
                <a:gd name="T32" fmla="*/ 9482 w 9539"/>
                <a:gd name="T33" fmla="*/ 1689 h 865"/>
                <a:gd name="T34" fmla="*/ 9512 w 9539"/>
                <a:gd name="T35" fmla="*/ 1709 h 865"/>
                <a:gd name="T36" fmla="*/ 9532 w 9539"/>
                <a:gd name="T37" fmla="*/ 1739 h 865"/>
                <a:gd name="T38" fmla="*/ 9539 w 9539"/>
                <a:gd name="T39" fmla="*/ 1775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4"/>
                  </a:lnTo>
                  <a:lnTo>
                    <a:pt x="0" y="562"/>
                  </a:lnTo>
                  <a:lnTo>
                    <a:pt x="0" y="0"/>
                  </a:lnTo>
                  <a:lnTo>
                    <a:pt x="303" y="302"/>
                  </a:lnTo>
                  <a:lnTo>
                    <a:pt x="605" y="0"/>
                  </a:lnTo>
                  <a:close/>
                  <a:moveTo>
                    <a:pt x="9539" y="93"/>
                  </a:moveTo>
                  <a:lnTo>
                    <a:pt x="9539" y="468"/>
                  </a:lnTo>
                  <a:lnTo>
                    <a:pt x="9532" y="505"/>
                  </a:lnTo>
                  <a:lnTo>
                    <a:pt x="9512" y="534"/>
                  </a:lnTo>
                  <a:lnTo>
                    <a:pt x="9482" y="554"/>
                  </a:lnTo>
                  <a:lnTo>
                    <a:pt x="9445" y="562"/>
                  </a:lnTo>
                  <a:lnTo>
                    <a:pt x="605" y="562"/>
                  </a:lnTo>
                  <a:lnTo>
                    <a:pt x="605" y="0"/>
                  </a:lnTo>
                  <a:lnTo>
                    <a:pt x="9445" y="0"/>
                  </a:lnTo>
                  <a:lnTo>
                    <a:pt x="9482" y="7"/>
                  </a:lnTo>
                  <a:lnTo>
                    <a:pt x="9512" y="27"/>
                  </a:lnTo>
                  <a:lnTo>
                    <a:pt x="9532" y="57"/>
                  </a:lnTo>
                  <a:lnTo>
                    <a:pt x="9539" y="93"/>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1" name="Freeform 13">
              <a:extLst>
                <a:ext uri="{FF2B5EF4-FFF2-40B4-BE49-F238E27FC236}">
                  <a16:creationId xmlns:a16="http://schemas.microsoft.com/office/drawing/2014/main" id="{524CE308-8797-0750-D412-60471B987235}"/>
                </a:ext>
              </a:extLst>
            </p:cNvPr>
            <p:cNvSpPr>
              <a:spLocks/>
            </p:cNvSpPr>
            <p:nvPr/>
          </p:nvSpPr>
          <p:spPr bwMode="auto">
            <a:xfrm>
              <a:off x="1440" y="2337"/>
              <a:ext cx="606" cy="865"/>
            </a:xfrm>
            <a:custGeom>
              <a:avLst/>
              <a:gdLst>
                <a:gd name="T0" fmla="*/ 605 w 606"/>
                <a:gd name="T1" fmla="*/ 2337 h 865"/>
                <a:gd name="T2" fmla="*/ 303 w 606"/>
                <a:gd name="T3" fmla="*/ 2640 h 865"/>
                <a:gd name="T4" fmla="*/ 0 w 606"/>
                <a:gd name="T5" fmla="*/ 2337 h 865"/>
                <a:gd name="T6" fmla="*/ 0 w 606"/>
                <a:gd name="T7" fmla="*/ 2900 h 865"/>
                <a:gd name="T8" fmla="*/ 303 w 606"/>
                <a:gd name="T9" fmla="*/ 3202 h 865"/>
                <a:gd name="T10" fmla="*/ 605 w 606"/>
                <a:gd name="T11" fmla="*/ 290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3"/>
                  </a:lnTo>
                  <a:lnTo>
                    <a:pt x="303" y="865"/>
                  </a:lnTo>
                  <a:lnTo>
                    <a:pt x="605" y="563"/>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32" name="Freeform 12">
              <a:extLst>
                <a:ext uri="{FF2B5EF4-FFF2-40B4-BE49-F238E27FC236}">
                  <a16:creationId xmlns:a16="http://schemas.microsoft.com/office/drawing/2014/main" id="{163D3F09-A77A-41FA-4AEC-3C304CF797D0}"/>
                </a:ext>
              </a:extLst>
            </p:cNvPr>
            <p:cNvSpPr>
              <a:spLocks/>
            </p:cNvSpPr>
            <p:nvPr/>
          </p:nvSpPr>
          <p:spPr bwMode="auto">
            <a:xfrm>
              <a:off x="1440" y="2337"/>
              <a:ext cx="606" cy="865"/>
            </a:xfrm>
            <a:custGeom>
              <a:avLst/>
              <a:gdLst>
                <a:gd name="T0" fmla="*/ 605 w 606"/>
                <a:gd name="T1" fmla="*/ 2337 h 865"/>
                <a:gd name="T2" fmla="*/ 605 w 606"/>
                <a:gd name="T3" fmla="*/ 2900 h 865"/>
                <a:gd name="T4" fmla="*/ 303 w 606"/>
                <a:gd name="T5" fmla="*/ 3202 h 865"/>
                <a:gd name="T6" fmla="*/ 0 w 606"/>
                <a:gd name="T7" fmla="*/ 2900 h 865"/>
                <a:gd name="T8" fmla="*/ 0 w 606"/>
                <a:gd name="T9" fmla="*/ 2337 h 865"/>
                <a:gd name="T10" fmla="*/ 303 w 606"/>
                <a:gd name="T11" fmla="*/ 264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3"/>
                  </a:lnTo>
                  <a:lnTo>
                    <a:pt x="303" y="865"/>
                  </a:lnTo>
                  <a:lnTo>
                    <a:pt x="0" y="563"/>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3" name="Freeform 11">
              <a:extLst>
                <a:ext uri="{FF2B5EF4-FFF2-40B4-BE49-F238E27FC236}">
                  <a16:creationId xmlns:a16="http://schemas.microsoft.com/office/drawing/2014/main" id="{66914A69-C982-CD57-6A7C-131F62157A14}"/>
                </a:ext>
              </a:extLst>
            </p:cNvPr>
            <p:cNvSpPr>
              <a:spLocks/>
            </p:cNvSpPr>
            <p:nvPr/>
          </p:nvSpPr>
          <p:spPr bwMode="auto">
            <a:xfrm>
              <a:off x="2045" y="2337"/>
              <a:ext cx="8934" cy="563"/>
            </a:xfrm>
            <a:custGeom>
              <a:avLst/>
              <a:gdLst>
                <a:gd name="T0" fmla="*/ 8934 w 8934"/>
                <a:gd name="T1" fmla="*/ 2431 h 563"/>
                <a:gd name="T2" fmla="*/ 8934 w 8934"/>
                <a:gd name="T3" fmla="*/ 2806 h 563"/>
                <a:gd name="T4" fmla="*/ 8927 w 8934"/>
                <a:gd name="T5" fmla="*/ 2842 h 563"/>
                <a:gd name="T6" fmla="*/ 8907 w 8934"/>
                <a:gd name="T7" fmla="*/ 2872 h 563"/>
                <a:gd name="T8" fmla="*/ 8877 w 8934"/>
                <a:gd name="T9" fmla="*/ 2892 h 563"/>
                <a:gd name="T10" fmla="*/ 8840 w 8934"/>
                <a:gd name="T11" fmla="*/ 2900 h 563"/>
                <a:gd name="T12" fmla="*/ 0 w 8934"/>
                <a:gd name="T13" fmla="*/ 2900 h 563"/>
                <a:gd name="T14" fmla="*/ 0 w 8934"/>
                <a:gd name="T15" fmla="*/ 2337 h 563"/>
                <a:gd name="T16" fmla="*/ 8840 w 8934"/>
                <a:gd name="T17" fmla="*/ 2337 h 563"/>
                <a:gd name="T18" fmla="*/ 8877 w 8934"/>
                <a:gd name="T19" fmla="*/ 2345 h 563"/>
                <a:gd name="T20" fmla="*/ 8907 w 8934"/>
                <a:gd name="T21" fmla="*/ 2365 h 563"/>
                <a:gd name="T22" fmla="*/ 8927 w 8934"/>
                <a:gd name="T23" fmla="*/ 2395 h 563"/>
                <a:gd name="T24" fmla="*/ 8934 w 8934"/>
                <a:gd name="T25" fmla="*/ 2431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3"/>
                  </a:lnTo>
                  <a:lnTo>
                    <a:pt x="0" y="563"/>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Freeform 10">
              <a:extLst>
                <a:ext uri="{FF2B5EF4-FFF2-40B4-BE49-F238E27FC236}">
                  <a16:creationId xmlns:a16="http://schemas.microsoft.com/office/drawing/2014/main" id="{199952E0-B388-28CC-4DA4-D7991488A874}"/>
                </a:ext>
              </a:extLst>
            </p:cNvPr>
            <p:cNvSpPr>
              <a:spLocks/>
            </p:cNvSpPr>
            <p:nvPr/>
          </p:nvSpPr>
          <p:spPr bwMode="auto">
            <a:xfrm>
              <a:off x="1440" y="2993"/>
              <a:ext cx="606" cy="865"/>
            </a:xfrm>
            <a:custGeom>
              <a:avLst/>
              <a:gdLst>
                <a:gd name="T0" fmla="*/ 605 w 606"/>
                <a:gd name="T1" fmla="*/ 2993 h 865"/>
                <a:gd name="T2" fmla="*/ 303 w 606"/>
                <a:gd name="T3" fmla="*/ 3296 h 865"/>
                <a:gd name="T4" fmla="*/ 0 w 606"/>
                <a:gd name="T5" fmla="*/ 2993 h 865"/>
                <a:gd name="T6" fmla="*/ 0 w 606"/>
                <a:gd name="T7" fmla="*/ 3555 h 865"/>
                <a:gd name="T8" fmla="*/ 303 w 606"/>
                <a:gd name="T9" fmla="*/ 3858 h 865"/>
                <a:gd name="T10" fmla="*/ 605 w 606"/>
                <a:gd name="T11" fmla="*/ 3555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35" name="Freeform 9">
              <a:extLst>
                <a:ext uri="{FF2B5EF4-FFF2-40B4-BE49-F238E27FC236}">
                  <a16:creationId xmlns:a16="http://schemas.microsoft.com/office/drawing/2014/main" id="{F0903F45-3207-F832-8F62-13618D764DD9}"/>
                </a:ext>
              </a:extLst>
            </p:cNvPr>
            <p:cNvSpPr>
              <a:spLocks/>
            </p:cNvSpPr>
            <p:nvPr/>
          </p:nvSpPr>
          <p:spPr bwMode="auto">
            <a:xfrm>
              <a:off x="1440" y="2993"/>
              <a:ext cx="606" cy="865"/>
            </a:xfrm>
            <a:custGeom>
              <a:avLst/>
              <a:gdLst>
                <a:gd name="T0" fmla="*/ 605 w 606"/>
                <a:gd name="T1" fmla="*/ 2993 h 865"/>
                <a:gd name="T2" fmla="*/ 605 w 606"/>
                <a:gd name="T3" fmla="*/ 3555 h 865"/>
                <a:gd name="T4" fmla="*/ 303 w 606"/>
                <a:gd name="T5" fmla="*/ 3858 h 865"/>
                <a:gd name="T6" fmla="*/ 0 w 606"/>
                <a:gd name="T7" fmla="*/ 3555 h 865"/>
                <a:gd name="T8" fmla="*/ 0 w 606"/>
                <a:gd name="T9" fmla="*/ 2993 h 865"/>
                <a:gd name="T10" fmla="*/ 303 w 606"/>
                <a:gd name="T11" fmla="*/ 3296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2"/>
                  </a:lnTo>
                  <a:lnTo>
                    <a:pt x="303" y="865"/>
                  </a:lnTo>
                  <a:lnTo>
                    <a:pt x="0" y="562"/>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Freeform 8">
              <a:extLst>
                <a:ext uri="{FF2B5EF4-FFF2-40B4-BE49-F238E27FC236}">
                  <a16:creationId xmlns:a16="http://schemas.microsoft.com/office/drawing/2014/main" id="{9198D670-5EC4-6421-4E4C-9DF56FFC5A7A}"/>
                </a:ext>
              </a:extLst>
            </p:cNvPr>
            <p:cNvSpPr>
              <a:spLocks/>
            </p:cNvSpPr>
            <p:nvPr/>
          </p:nvSpPr>
          <p:spPr bwMode="auto">
            <a:xfrm>
              <a:off x="2045" y="2993"/>
              <a:ext cx="8934" cy="563"/>
            </a:xfrm>
            <a:custGeom>
              <a:avLst/>
              <a:gdLst>
                <a:gd name="T0" fmla="*/ 8934 w 8934"/>
                <a:gd name="T1" fmla="*/ 3087 h 563"/>
                <a:gd name="T2" fmla="*/ 8934 w 8934"/>
                <a:gd name="T3" fmla="*/ 3462 h 563"/>
                <a:gd name="T4" fmla="*/ 8927 w 8934"/>
                <a:gd name="T5" fmla="*/ 3498 h 563"/>
                <a:gd name="T6" fmla="*/ 8907 w 8934"/>
                <a:gd name="T7" fmla="*/ 3528 h 563"/>
                <a:gd name="T8" fmla="*/ 8877 w 8934"/>
                <a:gd name="T9" fmla="*/ 3548 h 563"/>
                <a:gd name="T10" fmla="*/ 8840 w 8934"/>
                <a:gd name="T11" fmla="*/ 3555 h 563"/>
                <a:gd name="T12" fmla="*/ 0 w 8934"/>
                <a:gd name="T13" fmla="*/ 3555 h 563"/>
                <a:gd name="T14" fmla="*/ 0 w 8934"/>
                <a:gd name="T15" fmla="*/ 2993 h 563"/>
                <a:gd name="T16" fmla="*/ 8840 w 8934"/>
                <a:gd name="T17" fmla="*/ 2993 h 563"/>
                <a:gd name="T18" fmla="*/ 8877 w 8934"/>
                <a:gd name="T19" fmla="*/ 3001 h 563"/>
                <a:gd name="T20" fmla="*/ 8907 w 8934"/>
                <a:gd name="T21" fmla="*/ 3021 h 563"/>
                <a:gd name="T22" fmla="*/ 8927 w 8934"/>
                <a:gd name="T23" fmla="*/ 3051 h 563"/>
                <a:gd name="T24" fmla="*/ 8934 w 8934"/>
                <a:gd name="T25" fmla="*/ 3087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2"/>
                  </a:lnTo>
                  <a:lnTo>
                    <a:pt x="0" y="562"/>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Text Box 7">
              <a:extLst>
                <a:ext uri="{FF2B5EF4-FFF2-40B4-BE49-F238E27FC236}">
                  <a16:creationId xmlns:a16="http://schemas.microsoft.com/office/drawing/2014/main" id="{84602798-62FB-0CD5-A99D-20BCDD44C648}"/>
                </a:ext>
              </a:extLst>
            </p:cNvPr>
            <p:cNvSpPr txBox="1">
              <a:spLocks noChangeArrowheads="1"/>
            </p:cNvSpPr>
            <p:nvPr/>
          </p:nvSpPr>
          <p:spPr bwMode="auto">
            <a:xfrm>
              <a:off x="2169" y="554"/>
              <a:ext cx="51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Data Collection and Preprocessing</a:t>
              </a:r>
            </a:p>
          </p:txBody>
        </p:sp>
        <p:sp>
          <p:nvSpPr>
            <p:cNvPr id="38" name="Text Box 6">
              <a:extLst>
                <a:ext uri="{FF2B5EF4-FFF2-40B4-BE49-F238E27FC236}">
                  <a16:creationId xmlns:a16="http://schemas.microsoft.com/office/drawing/2014/main" id="{7C744157-166C-94C6-F4BE-75D5D3C107BD}"/>
                </a:ext>
              </a:extLst>
            </p:cNvPr>
            <p:cNvSpPr txBox="1">
              <a:spLocks noChangeArrowheads="1"/>
            </p:cNvSpPr>
            <p:nvPr/>
          </p:nvSpPr>
          <p:spPr bwMode="auto">
            <a:xfrm>
              <a:off x="2169" y="1210"/>
              <a:ext cx="8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Machine Learning Model Development</a:t>
              </a:r>
            </a:p>
          </p:txBody>
        </p:sp>
        <p:sp>
          <p:nvSpPr>
            <p:cNvPr id="39" name="Text Box 17">
              <a:extLst>
                <a:ext uri="{FF2B5EF4-FFF2-40B4-BE49-F238E27FC236}">
                  <a16:creationId xmlns:a16="http://schemas.microsoft.com/office/drawing/2014/main" id="{0863B48C-68D5-BC13-BF79-92CDEB0BA411}"/>
                </a:ext>
              </a:extLst>
            </p:cNvPr>
            <p:cNvSpPr txBox="1">
              <a:spLocks noChangeArrowheads="1"/>
            </p:cNvSpPr>
            <p:nvPr/>
          </p:nvSpPr>
          <p:spPr bwMode="auto">
            <a:xfrm>
              <a:off x="2169" y="1866"/>
              <a:ext cx="514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Mobile App Development</a:t>
              </a:r>
            </a:p>
          </p:txBody>
        </p:sp>
        <p:sp>
          <p:nvSpPr>
            <p:cNvPr id="40" name="Text Box 18">
              <a:extLst>
                <a:ext uri="{FF2B5EF4-FFF2-40B4-BE49-F238E27FC236}">
                  <a16:creationId xmlns:a16="http://schemas.microsoft.com/office/drawing/2014/main" id="{C8E85CD5-913A-4B5F-F5F6-2399220A638F}"/>
                </a:ext>
              </a:extLst>
            </p:cNvPr>
            <p:cNvSpPr txBox="1">
              <a:spLocks noChangeArrowheads="1"/>
            </p:cNvSpPr>
            <p:nvPr/>
          </p:nvSpPr>
          <p:spPr bwMode="auto">
            <a:xfrm>
              <a:off x="2169" y="2522"/>
              <a:ext cx="853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Integrating Model into Mobile App</a:t>
              </a:r>
            </a:p>
          </p:txBody>
        </p:sp>
        <p:sp>
          <p:nvSpPr>
            <p:cNvPr id="41" name="Text Box 19">
              <a:extLst>
                <a:ext uri="{FF2B5EF4-FFF2-40B4-BE49-F238E27FC236}">
                  <a16:creationId xmlns:a16="http://schemas.microsoft.com/office/drawing/2014/main" id="{FEB8890B-DDCB-BB92-7C71-93DB4C661E9E}"/>
                </a:ext>
              </a:extLst>
            </p:cNvPr>
            <p:cNvSpPr txBox="1">
              <a:spLocks noChangeArrowheads="1"/>
            </p:cNvSpPr>
            <p:nvPr/>
          </p:nvSpPr>
          <p:spPr bwMode="auto">
            <a:xfrm>
              <a:off x="2169" y="3109"/>
              <a:ext cx="542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gn="just">
                <a:spcBef>
                  <a:spcPts val="0"/>
                </a:spcBef>
                <a:spcAft>
                  <a:spcPts val="0"/>
                </a:spcAft>
                <a:buSzPts val="1000"/>
                <a:buFont typeface="Carlito" panose="020F0502020204030204" pitchFamily="34" charset="0"/>
                <a:buChar char="•"/>
              </a:pPr>
              <a:r>
                <a:rPr lang="en-IN" sz="1200" dirty="0">
                  <a:effectLst/>
                  <a:latin typeface="Times New Roman" panose="02020603050405020304" pitchFamily="18" charset="0"/>
                  <a:ea typeface="Times New Roman" panose="02020603050405020304" pitchFamily="18" charset="0"/>
                </a:rPr>
                <a:t>Testing and Deployment</a:t>
              </a:r>
              <a:endParaRPr lang="en-IN" sz="1200" spc="-10" dirty="0">
                <a:effectLst/>
                <a:latin typeface="Times New Roman" panose="02020603050405020304" pitchFamily="18" charset="0"/>
                <a:ea typeface="Carlito" panose="020F0502020204030204" pitchFamily="34" charset="0"/>
              </a:endParaRPr>
            </a:p>
          </p:txBody>
        </p:sp>
      </p:grpSp>
      <p:pic>
        <p:nvPicPr>
          <p:cNvPr id="42" name="Picture 41">
            <a:extLst>
              <a:ext uri="{FF2B5EF4-FFF2-40B4-BE49-F238E27FC236}">
                <a16:creationId xmlns:a16="http://schemas.microsoft.com/office/drawing/2014/main" id="{76A6B5BB-2309-56AC-38EC-A0DD2C6B06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60424" y="2928900"/>
            <a:ext cx="860376" cy="1218493"/>
          </a:xfrm>
          <a:prstGeom prst="rect">
            <a:avLst/>
          </a:prstGeom>
          <a:noFill/>
          <a:ln>
            <a:noFill/>
          </a:ln>
        </p:spPr>
      </p:pic>
      <p:pic>
        <p:nvPicPr>
          <p:cNvPr id="6" name="Picture 5">
            <a:extLst>
              <a:ext uri="{FF2B5EF4-FFF2-40B4-BE49-F238E27FC236}">
                <a16:creationId xmlns:a16="http://schemas.microsoft.com/office/drawing/2014/main" id="{4F80C0F6-1971-44F8-CF6F-4D1FABC1A912}"/>
              </a:ext>
            </a:extLst>
          </p:cNvPr>
          <p:cNvPicPr>
            <a:picLocks noChangeAspect="1"/>
          </p:cNvPicPr>
          <p:nvPr/>
        </p:nvPicPr>
        <p:blipFill>
          <a:blip r:embed="rId4"/>
          <a:stretch>
            <a:fillRect/>
          </a:stretch>
        </p:blipFill>
        <p:spPr>
          <a:xfrm>
            <a:off x="813033" y="1388285"/>
            <a:ext cx="798658" cy="798658"/>
          </a:xfrm>
          <a:prstGeom prst="rect">
            <a:avLst/>
          </a:prstGeom>
        </p:spPr>
      </p:pic>
      <p:sp>
        <p:nvSpPr>
          <p:cNvPr id="7" name="TextBox 6">
            <a:extLst>
              <a:ext uri="{FF2B5EF4-FFF2-40B4-BE49-F238E27FC236}">
                <a16:creationId xmlns:a16="http://schemas.microsoft.com/office/drawing/2014/main" id="{EDBC5B53-EDB3-4B03-2A53-A075582E3320}"/>
              </a:ext>
            </a:extLst>
          </p:cNvPr>
          <p:cNvSpPr txBox="1"/>
          <p:nvPr/>
        </p:nvSpPr>
        <p:spPr>
          <a:xfrm>
            <a:off x="1637421" y="1388359"/>
            <a:ext cx="3749040" cy="369332"/>
          </a:xfrm>
          <a:prstGeom prst="rect">
            <a:avLst/>
          </a:prstGeom>
          <a:noFill/>
        </p:spPr>
        <p:txBody>
          <a:bodyPr wrap="square" rtlCol="0">
            <a:spAutoFit/>
          </a:bodyPr>
          <a:lstStyle/>
          <a:p>
            <a:r>
              <a:rPr lang="en-US" b="1" dirty="0"/>
              <a:t>Frontend (Android App)</a:t>
            </a:r>
            <a:endParaRPr lang="en-IN" b="1" dirty="0"/>
          </a:p>
        </p:txBody>
      </p:sp>
      <p:sp>
        <p:nvSpPr>
          <p:cNvPr id="8" name="TextBox 7">
            <a:extLst>
              <a:ext uri="{FF2B5EF4-FFF2-40B4-BE49-F238E27FC236}">
                <a16:creationId xmlns:a16="http://schemas.microsoft.com/office/drawing/2014/main" id="{B81DC0DA-D35F-E639-EE2D-1597EE7CA73F}"/>
              </a:ext>
            </a:extLst>
          </p:cNvPr>
          <p:cNvSpPr txBox="1"/>
          <p:nvPr/>
        </p:nvSpPr>
        <p:spPr>
          <a:xfrm>
            <a:off x="1635549" y="1778238"/>
            <a:ext cx="3749040" cy="615553"/>
          </a:xfrm>
          <a:prstGeom prst="rect">
            <a:avLst/>
          </a:prstGeom>
          <a:noFill/>
        </p:spPr>
        <p:txBody>
          <a:bodyPr wrap="square" rtlCol="0">
            <a:spAutoFit/>
          </a:bodyPr>
          <a:lstStyle/>
          <a:p>
            <a:r>
              <a:rPr lang="en-US" dirty="0"/>
              <a:t>Kotlin</a:t>
            </a:r>
          </a:p>
          <a:p>
            <a:r>
              <a:rPr lang="en-US" sz="1600" dirty="0"/>
              <a:t>Main Programming language</a:t>
            </a:r>
            <a:endParaRPr lang="en-IN" sz="1600" dirty="0"/>
          </a:p>
        </p:txBody>
      </p:sp>
      <p:sp>
        <p:nvSpPr>
          <p:cNvPr id="10" name="TextBox 9">
            <a:extLst>
              <a:ext uri="{FF2B5EF4-FFF2-40B4-BE49-F238E27FC236}">
                <a16:creationId xmlns:a16="http://schemas.microsoft.com/office/drawing/2014/main" id="{DB5E54C3-9454-EFD4-11E2-02B2E6471C5E}"/>
              </a:ext>
            </a:extLst>
          </p:cNvPr>
          <p:cNvSpPr txBox="1"/>
          <p:nvPr/>
        </p:nvSpPr>
        <p:spPr>
          <a:xfrm>
            <a:off x="7283243" y="1574597"/>
            <a:ext cx="3749040" cy="615553"/>
          </a:xfrm>
          <a:prstGeom prst="rect">
            <a:avLst/>
          </a:prstGeom>
          <a:noFill/>
        </p:spPr>
        <p:txBody>
          <a:bodyPr wrap="square" rtlCol="0">
            <a:spAutoFit/>
          </a:bodyPr>
          <a:lstStyle/>
          <a:p>
            <a:r>
              <a:rPr lang="en-US" dirty="0"/>
              <a:t>TensorFlow &amp; </a:t>
            </a:r>
            <a:r>
              <a:rPr lang="en-US" dirty="0" err="1"/>
              <a:t>Keras</a:t>
            </a:r>
            <a:endParaRPr lang="en-US" dirty="0"/>
          </a:p>
          <a:p>
            <a:r>
              <a:rPr lang="en-US" sz="1600" dirty="0"/>
              <a:t>For training fish classification models</a:t>
            </a:r>
            <a:endParaRPr lang="en-IN" sz="1600" dirty="0"/>
          </a:p>
        </p:txBody>
      </p:sp>
      <p:sp>
        <p:nvSpPr>
          <p:cNvPr id="11" name="TextBox 10">
            <a:extLst>
              <a:ext uri="{FF2B5EF4-FFF2-40B4-BE49-F238E27FC236}">
                <a16:creationId xmlns:a16="http://schemas.microsoft.com/office/drawing/2014/main" id="{78924AD6-E8D6-9EC1-2B5E-7B4432AD6435}"/>
              </a:ext>
            </a:extLst>
          </p:cNvPr>
          <p:cNvSpPr txBox="1"/>
          <p:nvPr/>
        </p:nvSpPr>
        <p:spPr>
          <a:xfrm>
            <a:off x="7292840" y="2202567"/>
            <a:ext cx="3749040" cy="615553"/>
          </a:xfrm>
          <a:prstGeom prst="rect">
            <a:avLst/>
          </a:prstGeom>
          <a:noFill/>
        </p:spPr>
        <p:txBody>
          <a:bodyPr wrap="square" rtlCol="0">
            <a:spAutoFit/>
          </a:bodyPr>
          <a:lstStyle/>
          <a:p>
            <a:r>
              <a:rPr lang="en-US" dirty="0" err="1"/>
              <a:t>Albumentations</a:t>
            </a:r>
            <a:endParaRPr lang="en-US" dirty="0"/>
          </a:p>
          <a:p>
            <a:r>
              <a:rPr lang="en-US" sz="1600" dirty="0"/>
              <a:t>For dataset augmentation</a:t>
            </a:r>
            <a:endParaRPr lang="en-IN" sz="1600" dirty="0"/>
          </a:p>
        </p:txBody>
      </p:sp>
      <p:sp>
        <p:nvSpPr>
          <p:cNvPr id="12" name="TextBox 11">
            <a:extLst>
              <a:ext uri="{FF2B5EF4-FFF2-40B4-BE49-F238E27FC236}">
                <a16:creationId xmlns:a16="http://schemas.microsoft.com/office/drawing/2014/main" id="{0CB5AFCB-9B76-DA50-502F-A126D9C76A77}"/>
              </a:ext>
            </a:extLst>
          </p:cNvPr>
          <p:cNvSpPr txBox="1"/>
          <p:nvPr/>
        </p:nvSpPr>
        <p:spPr>
          <a:xfrm>
            <a:off x="7292840" y="2843461"/>
            <a:ext cx="3749040" cy="615553"/>
          </a:xfrm>
          <a:prstGeom prst="rect">
            <a:avLst/>
          </a:prstGeom>
          <a:noFill/>
        </p:spPr>
        <p:txBody>
          <a:bodyPr wrap="square" rtlCol="0">
            <a:spAutoFit/>
          </a:bodyPr>
          <a:lstStyle/>
          <a:p>
            <a:r>
              <a:rPr lang="en-US" dirty="0" err="1"/>
              <a:t>TFLite</a:t>
            </a:r>
            <a:endParaRPr lang="en-US" dirty="0"/>
          </a:p>
          <a:p>
            <a:r>
              <a:rPr lang="en-US" sz="1600" dirty="0"/>
              <a:t>Deploying ML models on Android</a:t>
            </a:r>
            <a:endParaRPr lang="en-IN" sz="1600" dirty="0"/>
          </a:p>
        </p:txBody>
      </p:sp>
      <p:sp>
        <p:nvSpPr>
          <p:cNvPr id="13" name="TextBox 12">
            <a:extLst>
              <a:ext uri="{FF2B5EF4-FFF2-40B4-BE49-F238E27FC236}">
                <a16:creationId xmlns:a16="http://schemas.microsoft.com/office/drawing/2014/main" id="{E576B648-1081-2A5C-EBC4-C5ED7F5D8123}"/>
              </a:ext>
            </a:extLst>
          </p:cNvPr>
          <p:cNvSpPr txBox="1"/>
          <p:nvPr/>
        </p:nvSpPr>
        <p:spPr>
          <a:xfrm>
            <a:off x="7283243" y="4299757"/>
            <a:ext cx="3749040" cy="615553"/>
          </a:xfrm>
          <a:prstGeom prst="rect">
            <a:avLst/>
          </a:prstGeom>
          <a:noFill/>
        </p:spPr>
        <p:txBody>
          <a:bodyPr wrap="square" rtlCol="0">
            <a:spAutoFit/>
          </a:bodyPr>
          <a:lstStyle/>
          <a:p>
            <a:r>
              <a:rPr lang="en-IN" dirty="0"/>
              <a:t>Firebase Authentication</a:t>
            </a:r>
          </a:p>
          <a:p>
            <a:r>
              <a:rPr lang="en-US" sz="1600" dirty="0"/>
              <a:t>User login (Email/Google Sign-In)</a:t>
            </a:r>
            <a:endParaRPr lang="en-IN" sz="1600" dirty="0"/>
          </a:p>
        </p:txBody>
      </p:sp>
      <p:sp>
        <p:nvSpPr>
          <p:cNvPr id="14" name="TextBox 13">
            <a:extLst>
              <a:ext uri="{FF2B5EF4-FFF2-40B4-BE49-F238E27FC236}">
                <a16:creationId xmlns:a16="http://schemas.microsoft.com/office/drawing/2014/main" id="{C60EEA36-E3BF-1369-B973-6E21F0509272}"/>
              </a:ext>
            </a:extLst>
          </p:cNvPr>
          <p:cNvSpPr txBox="1"/>
          <p:nvPr/>
        </p:nvSpPr>
        <p:spPr>
          <a:xfrm>
            <a:off x="7283243" y="4940651"/>
            <a:ext cx="4758532" cy="615553"/>
          </a:xfrm>
          <a:prstGeom prst="rect">
            <a:avLst/>
          </a:prstGeom>
          <a:noFill/>
        </p:spPr>
        <p:txBody>
          <a:bodyPr wrap="square" rtlCol="0">
            <a:spAutoFit/>
          </a:bodyPr>
          <a:lstStyle/>
          <a:p>
            <a:r>
              <a:rPr lang="en-US" dirty="0"/>
              <a:t>Firebase </a:t>
            </a:r>
            <a:r>
              <a:rPr lang="en-US" dirty="0" err="1"/>
              <a:t>Firestore</a:t>
            </a:r>
            <a:endParaRPr lang="en-US" dirty="0"/>
          </a:p>
          <a:p>
            <a:r>
              <a:rPr lang="en-US" sz="1600" dirty="0"/>
              <a:t>Cloud NoSQL database to store user data and history</a:t>
            </a:r>
            <a:endParaRPr lang="en-IN" sz="1600" dirty="0"/>
          </a:p>
        </p:txBody>
      </p:sp>
      <p:sp>
        <p:nvSpPr>
          <p:cNvPr id="15" name="TextBox 14">
            <a:extLst>
              <a:ext uri="{FF2B5EF4-FFF2-40B4-BE49-F238E27FC236}">
                <a16:creationId xmlns:a16="http://schemas.microsoft.com/office/drawing/2014/main" id="{8F7C3B27-A371-86F0-47CE-97E68ACCF666}"/>
              </a:ext>
            </a:extLst>
          </p:cNvPr>
          <p:cNvSpPr txBox="1"/>
          <p:nvPr/>
        </p:nvSpPr>
        <p:spPr>
          <a:xfrm>
            <a:off x="7283243" y="5581545"/>
            <a:ext cx="4545172" cy="615553"/>
          </a:xfrm>
          <a:prstGeom prst="rect">
            <a:avLst/>
          </a:prstGeom>
          <a:noFill/>
        </p:spPr>
        <p:txBody>
          <a:bodyPr wrap="square" rtlCol="0">
            <a:spAutoFit/>
          </a:bodyPr>
          <a:lstStyle/>
          <a:p>
            <a:r>
              <a:rPr lang="en-US" dirty="0"/>
              <a:t>Firebase Storage</a:t>
            </a:r>
          </a:p>
          <a:p>
            <a:r>
              <a:rPr lang="en-US" sz="1600" dirty="0"/>
              <a:t>To store profile pictures and captured fish images</a:t>
            </a:r>
            <a:endParaRPr lang="en-IN" sz="1600" dirty="0"/>
          </a:p>
        </p:txBody>
      </p:sp>
      <p:sp>
        <p:nvSpPr>
          <p:cNvPr id="16" name="TextBox 15">
            <a:extLst>
              <a:ext uri="{FF2B5EF4-FFF2-40B4-BE49-F238E27FC236}">
                <a16:creationId xmlns:a16="http://schemas.microsoft.com/office/drawing/2014/main" id="{6FDA6A5F-DCA1-A2FA-AF6A-B1225E7FF9B0}"/>
              </a:ext>
            </a:extLst>
          </p:cNvPr>
          <p:cNvSpPr txBox="1"/>
          <p:nvPr/>
        </p:nvSpPr>
        <p:spPr>
          <a:xfrm>
            <a:off x="1662773" y="4940792"/>
            <a:ext cx="4028440" cy="861774"/>
          </a:xfrm>
          <a:prstGeom prst="rect">
            <a:avLst/>
          </a:prstGeom>
          <a:noFill/>
        </p:spPr>
        <p:txBody>
          <a:bodyPr wrap="square" rtlCol="0">
            <a:spAutoFit/>
          </a:bodyPr>
          <a:lstStyle/>
          <a:p>
            <a:r>
              <a:rPr lang="en-US" dirty="0" err="1"/>
              <a:t>Rembg</a:t>
            </a:r>
            <a:endParaRPr lang="en-US" dirty="0"/>
          </a:p>
          <a:p>
            <a:r>
              <a:rPr lang="en-US" sz="1600" dirty="0"/>
              <a:t>For background removal during dataset preparation</a:t>
            </a:r>
            <a:endParaRPr lang="en-IN" sz="1600" dirty="0"/>
          </a:p>
        </p:txBody>
      </p:sp>
      <p:sp>
        <p:nvSpPr>
          <p:cNvPr id="17" name="TextBox 16">
            <a:extLst>
              <a:ext uri="{FF2B5EF4-FFF2-40B4-BE49-F238E27FC236}">
                <a16:creationId xmlns:a16="http://schemas.microsoft.com/office/drawing/2014/main" id="{387018A9-797F-FFCF-EFFC-46D13191CE9B}"/>
              </a:ext>
            </a:extLst>
          </p:cNvPr>
          <p:cNvSpPr txBox="1"/>
          <p:nvPr/>
        </p:nvSpPr>
        <p:spPr>
          <a:xfrm>
            <a:off x="1662773" y="4236316"/>
            <a:ext cx="3749040" cy="615553"/>
          </a:xfrm>
          <a:prstGeom prst="rect">
            <a:avLst/>
          </a:prstGeom>
          <a:noFill/>
        </p:spPr>
        <p:txBody>
          <a:bodyPr wrap="square" rtlCol="0">
            <a:spAutoFit/>
          </a:bodyPr>
          <a:lstStyle/>
          <a:p>
            <a:r>
              <a:rPr lang="en-US" dirty="0"/>
              <a:t>Retrofit</a:t>
            </a:r>
          </a:p>
          <a:p>
            <a:r>
              <a:rPr lang="en-US" sz="1600" dirty="0"/>
              <a:t>For making HTTP network requests</a:t>
            </a:r>
            <a:endParaRPr lang="en-IN" sz="1600" dirty="0"/>
          </a:p>
        </p:txBody>
      </p:sp>
      <p:sp>
        <p:nvSpPr>
          <p:cNvPr id="18" name="TextBox 17">
            <a:extLst>
              <a:ext uri="{FF2B5EF4-FFF2-40B4-BE49-F238E27FC236}">
                <a16:creationId xmlns:a16="http://schemas.microsoft.com/office/drawing/2014/main" id="{62D0B141-6F4D-8161-AD9A-B66B5439B456}"/>
              </a:ext>
            </a:extLst>
          </p:cNvPr>
          <p:cNvSpPr txBox="1"/>
          <p:nvPr/>
        </p:nvSpPr>
        <p:spPr>
          <a:xfrm>
            <a:off x="1662773" y="5891489"/>
            <a:ext cx="4028440" cy="615553"/>
          </a:xfrm>
          <a:prstGeom prst="rect">
            <a:avLst/>
          </a:prstGeom>
          <a:noFill/>
        </p:spPr>
        <p:txBody>
          <a:bodyPr wrap="square" rtlCol="0">
            <a:spAutoFit/>
          </a:bodyPr>
          <a:lstStyle/>
          <a:p>
            <a:r>
              <a:rPr lang="en-US" dirty="0"/>
              <a:t>Google </a:t>
            </a:r>
            <a:r>
              <a:rPr lang="en-US" dirty="0" err="1"/>
              <a:t>Colab</a:t>
            </a:r>
            <a:r>
              <a:rPr lang="en-US" dirty="0"/>
              <a:t> / </a:t>
            </a:r>
            <a:r>
              <a:rPr lang="en-US" dirty="0" err="1"/>
              <a:t>Jupyter</a:t>
            </a:r>
            <a:endParaRPr lang="en-US" dirty="0"/>
          </a:p>
          <a:p>
            <a:r>
              <a:rPr lang="en-US" sz="1600" dirty="0"/>
              <a:t>Used for model training and evaluation</a:t>
            </a:r>
            <a:endParaRPr lang="en-IN" sz="1600" dirty="0"/>
          </a:p>
        </p:txBody>
      </p:sp>
      <p:pic>
        <p:nvPicPr>
          <p:cNvPr id="20" name="Picture 19">
            <a:extLst>
              <a:ext uri="{FF2B5EF4-FFF2-40B4-BE49-F238E27FC236}">
                <a16:creationId xmlns:a16="http://schemas.microsoft.com/office/drawing/2014/main" id="{BAE558DC-9B2A-B1DE-E6E1-EF2E3BB0E516}"/>
              </a:ext>
            </a:extLst>
          </p:cNvPr>
          <p:cNvPicPr>
            <a:picLocks noChangeAspect="1"/>
          </p:cNvPicPr>
          <p:nvPr/>
        </p:nvPicPr>
        <p:blipFill>
          <a:blip r:embed="rId5"/>
          <a:stretch>
            <a:fillRect/>
          </a:stretch>
        </p:blipFill>
        <p:spPr>
          <a:xfrm>
            <a:off x="6412572" y="1321638"/>
            <a:ext cx="749391" cy="749391"/>
          </a:xfrm>
          <a:prstGeom prst="rect">
            <a:avLst/>
          </a:prstGeom>
        </p:spPr>
      </p:pic>
      <p:sp>
        <p:nvSpPr>
          <p:cNvPr id="21" name="TextBox 20">
            <a:extLst>
              <a:ext uri="{FF2B5EF4-FFF2-40B4-BE49-F238E27FC236}">
                <a16:creationId xmlns:a16="http://schemas.microsoft.com/office/drawing/2014/main" id="{8C098743-CB93-0C33-0B8A-DC5183989D7D}"/>
              </a:ext>
            </a:extLst>
          </p:cNvPr>
          <p:cNvSpPr txBox="1"/>
          <p:nvPr/>
        </p:nvSpPr>
        <p:spPr>
          <a:xfrm>
            <a:off x="7292840" y="1192848"/>
            <a:ext cx="3749040" cy="369332"/>
          </a:xfrm>
          <a:prstGeom prst="rect">
            <a:avLst/>
          </a:prstGeom>
          <a:noFill/>
        </p:spPr>
        <p:txBody>
          <a:bodyPr wrap="square" rtlCol="0">
            <a:spAutoFit/>
          </a:bodyPr>
          <a:lstStyle/>
          <a:p>
            <a:r>
              <a:rPr lang="en-US" b="1" dirty="0"/>
              <a:t>Machine Learning</a:t>
            </a:r>
            <a:endParaRPr lang="en-IN" b="1" dirty="0"/>
          </a:p>
        </p:txBody>
      </p:sp>
      <p:sp>
        <p:nvSpPr>
          <p:cNvPr id="22" name="TextBox 21">
            <a:extLst>
              <a:ext uri="{FF2B5EF4-FFF2-40B4-BE49-F238E27FC236}">
                <a16:creationId xmlns:a16="http://schemas.microsoft.com/office/drawing/2014/main" id="{BE8B3CF0-878C-B4B1-2010-CEDB41D3CC30}"/>
              </a:ext>
            </a:extLst>
          </p:cNvPr>
          <p:cNvSpPr txBox="1"/>
          <p:nvPr/>
        </p:nvSpPr>
        <p:spPr>
          <a:xfrm>
            <a:off x="7292840" y="3915937"/>
            <a:ext cx="3749040" cy="369332"/>
          </a:xfrm>
          <a:prstGeom prst="rect">
            <a:avLst/>
          </a:prstGeom>
          <a:noFill/>
        </p:spPr>
        <p:txBody>
          <a:bodyPr wrap="square" rtlCol="0">
            <a:spAutoFit/>
          </a:bodyPr>
          <a:lstStyle/>
          <a:p>
            <a:r>
              <a:rPr lang="en-US" b="1" dirty="0"/>
              <a:t>Backend &amp; Storage</a:t>
            </a:r>
            <a:endParaRPr lang="en-IN" b="1" dirty="0"/>
          </a:p>
        </p:txBody>
      </p:sp>
      <p:sp>
        <p:nvSpPr>
          <p:cNvPr id="23" name="TextBox 22">
            <a:extLst>
              <a:ext uri="{FF2B5EF4-FFF2-40B4-BE49-F238E27FC236}">
                <a16:creationId xmlns:a16="http://schemas.microsoft.com/office/drawing/2014/main" id="{05EFC3F9-AE71-5137-E400-F5386EA3EBB4}"/>
              </a:ext>
            </a:extLst>
          </p:cNvPr>
          <p:cNvSpPr txBox="1"/>
          <p:nvPr/>
        </p:nvSpPr>
        <p:spPr>
          <a:xfrm>
            <a:off x="1662773" y="3778061"/>
            <a:ext cx="3749040" cy="369332"/>
          </a:xfrm>
          <a:prstGeom prst="rect">
            <a:avLst/>
          </a:prstGeom>
          <a:noFill/>
        </p:spPr>
        <p:txBody>
          <a:bodyPr wrap="square" rtlCol="0">
            <a:spAutoFit/>
          </a:bodyPr>
          <a:lstStyle/>
          <a:p>
            <a:r>
              <a:rPr lang="en-US" b="1" dirty="0"/>
              <a:t>APIs &amp; Tools</a:t>
            </a:r>
            <a:endParaRPr lang="en-IN" b="1" dirty="0"/>
          </a:p>
        </p:txBody>
      </p:sp>
      <p:pic>
        <p:nvPicPr>
          <p:cNvPr id="45" name="Picture 44">
            <a:extLst>
              <a:ext uri="{FF2B5EF4-FFF2-40B4-BE49-F238E27FC236}">
                <a16:creationId xmlns:a16="http://schemas.microsoft.com/office/drawing/2014/main" id="{EFDE84D1-E776-A70E-10FB-3AD353CF18C4}"/>
              </a:ext>
            </a:extLst>
          </p:cNvPr>
          <p:cNvPicPr>
            <a:picLocks noChangeAspect="1"/>
          </p:cNvPicPr>
          <p:nvPr/>
        </p:nvPicPr>
        <p:blipFill>
          <a:blip r:embed="rId6"/>
          <a:stretch>
            <a:fillRect/>
          </a:stretch>
        </p:blipFill>
        <p:spPr>
          <a:xfrm>
            <a:off x="809101" y="3817908"/>
            <a:ext cx="826448" cy="826448"/>
          </a:xfrm>
          <a:prstGeom prst="rect">
            <a:avLst/>
          </a:prstGeom>
        </p:spPr>
      </p:pic>
      <p:pic>
        <p:nvPicPr>
          <p:cNvPr id="47" name="Picture 46">
            <a:extLst>
              <a:ext uri="{FF2B5EF4-FFF2-40B4-BE49-F238E27FC236}">
                <a16:creationId xmlns:a16="http://schemas.microsoft.com/office/drawing/2014/main" id="{72D1FB8C-BA32-0F04-16CD-49327868CBA8}"/>
              </a:ext>
            </a:extLst>
          </p:cNvPr>
          <p:cNvPicPr>
            <a:picLocks noChangeAspect="1"/>
          </p:cNvPicPr>
          <p:nvPr/>
        </p:nvPicPr>
        <p:blipFill>
          <a:blip r:embed="rId7"/>
          <a:stretch>
            <a:fillRect/>
          </a:stretch>
        </p:blipFill>
        <p:spPr>
          <a:xfrm>
            <a:off x="6300271" y="3948313"/>
            <a:ext cx="973375" cy="973375"/>
          </a:xfrm>
          <a:prstGeom prst="rect">
            <a:avLst/>
          </a:prstGeom>
        </p:spPr>
      </p:pic>
      <p:sp>
        <p:nvSpPr>
          <p:cNvPr id="48" name="TextBox 47">
            <a:extLst>
              <a:ext uri="{FF2B5EF4-FFF2-40B4-BE49-F238E27FC236}">
                <a16:creationId xmlns:a16="http://schemas.microsoft.com/office/drawing/2014/main" id="{20E9B121-9B06-09BB-F3E1-C76C4FF4B882}"/>
              </a:ext>
            </a:extLst>
          </p:cNvPr>
          <p:cNvSpPr txBox="1"/>
          <p:nvPr/>
        </p:nvSpPr>
        <p:spPr>
          <a:xfrm>
            <a:off x="1635549" y="2414339"/>
            <a:ext cx="3749040" cy="615553"/>
          </a:xfrm>
          <a:prstGeom prst="rect">
            <a:avLst/>
          </a:prstGeom>
          <a:noFill/>
        </p:spPr>
        <p:txBody>
          <a:bodyPr wrap="square" rtlCol="0">
            <a:spAutoFit/>
          </a:bodyPr>
          <a:lstStyle/>
          <a:p>
            <a:r>
              <a:rPr lang="en-US" dirty="0"/>
              <a:t>UI Design</a:t>
            </a:r>
          </a:p>
          <a:p>
            <a:r>
              <a:rPr lang="en-US" sz="1600" dirty="0"/>
              <a:t>XML-based layouts</a:t>
            </a:r>
            <a:endParaRPr lang="en-IN" sz="1600" dirty="0"/>
          </a:p>
        </p:txBody>
      </p:sp>
    </p:spTree>
    <p:extLst>
      <p:ext uri="{BB962C8B-B14F-4D97-AF65-F5344CB8AC3E}">
        <p14:creationId xmlns:p14="http://schemas.microsoft.com/office/powerpoint/2010/main" val="33759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B4F25-D426-2FC1-9778-51D386245B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4547" y="20320"/>
            <a:ext cx="4816813" cy="6821733"/>
          </a:xfrm>
          <a:prstGeom prst="rect">
            <a:avLst/>
          </a:prstGeom>
          <a:noFill/>
          <a:ln>
            <a:noFill/>
          </a:ln>
        </p:spPr>
      </p:pic>
      <p:grpSp>
        <p:nvGrpSpPr>
          <p:cNvPr id="7" name="Group 6">
            <a:extLst>
              <a:ext uri="{FF2B5EF4-FFF2-40B4-BE49-F238E27FC236}">
                <a16:creationId xmlns:a16="http://schemas.microsoft.com/office/drawing/2014/main" id="{373A4D9D-ABEF-79F7-6BC9-FF2217EE96D4}"/>
              </a:ext>
            </a:extLst>
          </p:cNvPr>
          <p:cNvGrpSpPr>
            <a:grpSpLocks/>
          </p:cNvGrpSpPr>
          <p:nvPr/>
        </p:nvGrpSpPr>
        <p:grpSpPr bwMode="auto">
          <a:xfrm>
            <a:off x="435124" y="2483803"/>
            <a:ext cx="6118859" cy="2296794"/>
            <a:chOff x="1440" y="370"/>
            <a:chExt cx="9539" cy="3488"/>
          </a:xfrm>
        </p:grpSpPr>
        <p:sp>
          <p:nvSpPr>
            <p:cNvPr id="8" name="Freeform 19">
              <a:extLst>
                <a:ext uri="{FF2B5EF4-FFF2-40B4-BE49-F238E27FC236}">
                  <a16:creationId xmlns:a16="http://schemas.microsoft.com/office/drawing/2014/main" id="{137E52EB-19F9-672E-80CD-06F9893B1CE3}"/>
                </a:ext>
              </a:extLst>
            </p:cNvPr>
            <p:cNvSpPr>
              <a:spLocks/>
            </p:cNvSpPr>
            <p:nvPr/>
          </p:nvSpPr>
          <p:spPr bwMode="auto">
            <a:xfrm>
              <a:off x="1440" y="370"/>
              <a:ext cx="606" cy="865"/>
            </a:xfrm>
            <a:custGeom>
              <a:avLst/>
              <a:gdLst>
                <a:gd name="T0" fmla="*/ 605 w 606"/>
                <a:gd name="T1" fmla="*/ 370 h 865"/>
                <a:gd name="T2" fmla="*/ 303 w 606"/>
                <a:gd name="T3" fmla="*/ 673 h 865"/>
                <a:gd name="T4" fmla="*/ 0 w 606"/>
                <a:gd name="T5" fmla="*/ 370 h 865"/>
                <a:gd name="T6" fmla="*/ 0 w 606"/>
                <a:gd name="T7" fmla="*/ 932 h 865"/>
                <a:gd name="T8" fmla="*/ 303 w 606"/>
                <a:gd name="T9" fmla="*/ 1235 h 865"/>
                <a:gd name="T10" fmla="*/ 605 w 606"/>
                <a:gd name="T11" fmla="*/ 932 h 865"/>
                <a:gd name="T12" fmla="*/ 605 w 606"/>
                <a:gd name="T13" fmla="*/ 370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 name="AutoShape 18">
              <a:extLst>
                <a:ext uri="{FF2B5EF4-FFF2-40B4-BE49-F238E27FC236}">
                  <a16:creationId xmlns:a16="http://schemas.microsoft.com/office/drawing/2014/main" id="{72678A96-0665-19B2-A6C2-BDD75CCBD765}"/>
                </a:ext>
              </a:extLst>
            </p:cNvPr>
            <p:cNvSpPr>
              <a:spLocks/>
            </p:cNvSpPr>
            <p:nvPr/>
          </p:nvSpPr>
          <p:spPr bwMode="auto">
            <a:xfrm>
              <a:off x="1440" y="370"/>
              <a:ext cx="9539" cy="865"/>
            </a:xfrm>
            <a:custGeom>
              <a:avLst/>
              <a:gdLst>
                <a:gd name="T0" fmla="*/ 605 w 9539"/>
                <a:gd name="T1" fmla="*/ 370 h 865"/>
                <a:gd name="T2" fmla="*/ 605 w 9539"/>
                <a:gd name="T3" fmla="*/ 932 h 865"/>
                <a:gd name="T4" fmla="*/ 303 w 9539"/>
                <a:gd name="T5" fmla="*/ 1235 h 865"/>
                <a:gd name="T6" fmla="*/ 0 w 9539"/>
                <a:gd name="T7" fmla="*/ 932 h 865"/>
                <a:gd name="T8" fmla="*/ 0 w 9539"/>
                <a:gd name="T9" fmla="*/ 370 h 865"/>
                <a:gd name="T10" fmla="*/ 303 w 9539"/>
                <a:gd name="T11" fmla="*/ 673 h 865"/>
                <a:gd name="T12" fmla="*/ 605 w 9539"/>
                <a:gd name="T13" fmla="*/ 370 h 865"/>
                <a:gd name="T14" fmla="*/ 9539 w 9539"/>
                <a:gd name="T15" fmla="*/ 464 h 865"/>
                <a:gd name="T16" fmla="*/ 9539 w 9539"/>
                <a:gd name="T17" fmla="*/ 839 h 865"/>
                <a:gd name="T18" fmla="*/ 9532 w 9539"/>
                <a:gd name="T19" fmla="*/ 875 h 865"/>
                <a:gd name="T20" fmla="*/ 9512 w 9539"/>
                <a:gd name="T21" fmla="*/ 905 h 865"/>
                <a:gd name="T22" fmla="*/ 9482 w 9539"/>
                <a:gd name="T23" fmla="*/ 925 h 865"/>
                <a:gd name="T24" fmla="*/ 9445 w 9539"/>
                <a:gd name="T25" fmla="*/ 932 h 865"/>
                <a:gd name="T26" fmla="*/ 605 w 9539"/>
                <a:gd name="T27" fmla="*/ 932 h 865"/>
                <a:gd name="T28" fmla="*/ 605 w 9539"/>
                <a:gd name="T29" fmla="*/ 370 h 865"/>
                <a:gd name="T30" fmla="*/ 9445 w 9539"/>
                <a:gd name="T31" fmla="*/ 370 h 865"/>
                <a:gd name="T32" fmla="*/ 9482 w 9539"/>
                <a:gd name="T33" fmla="*/ 377 h 865"/>
                <a:gd name="T34" fmla="*/ 9512 w 9539"/>
                <a:gd name="T35" fmla="*/ 398 h 865"/>
                <a:gd name="T36" fmla="*/ 9532 w 9539"/>
                <a:gd name="T37" fmla="*/ 427 h 865"/>
                <a:gd name="T38" fmla="*/ 9539 w 9539"/>
                <a:gd name="T39" fmla="*/ 464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9"/>
                  </a:lnTo>
                  <a:lnTo>
                    <a:pt x="9532" y="505"/>
                  </a:lnTo>
                  <a:lnTo>
                    <a:pt x="9512" y="535"/>
                  </a:lnTo>
                  <a:lnTo>
                    <a:pt x="9482" y="555"/>
                  </a:lnTo>
                  <a:lnTo>
                    <a:pt x="9445" y="562"/>
                  </a:lnTo>
                  <a:lnTo>
                    <a:pt x="605" y="562"/>
                  </a:lnTo>
                  <a:lnTo>
                    <a:pt x="605" y="0"/>
                  </a:lnTo>
                  <a:lnTo>
                    <a:pt x="9445" y="0"/>
                  </a:lnTo>
                  <a:lnTo>
                    <a:pt x="9482" y="7"/>
                  </a:lnTo>
                  <a:lnTo>
                    <a:pt x="9512" y="28"/>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 name="Freeform 17">
              <a:extLst>
                <a:ext uri="{FF2B5EF4-FFF2-40B4-BE49-F238E27FC236}">
                  <a16:creationId xmlns:a16="http://schemas.microsoft.com/office/drawing/2014/main" id="{BAA64B41-B86F-F405-3D5B-09A18516A628}"/>
                </a:ext>
              </a:extLst>
            </p:cNvPr>
            <p:cNvSpPr>
              <a:spLocks/>
            </p:cNvSpPr>
            <p:nvPr/>
          </p:nvSpPr>
          <p:spPr bwMode="auto">
            <a:xfrm>
              <a:off x="1440" y="1025"/>
              <a:ext cx="606" cy="865"/>
            </a:xfrm>
            <a:custGeom>
              <a:avLst/>
              <a:gdLst>
                <a:gd name="T0" fmla="*/ 605 w 606"/>
                <a:gd name="T1" fmla="*/ 1026 h 865"/>
                <a:gd name="T2" fmla="*/ 303 w 606"/>
                <a:gd name="T3" fmla="*/ 1329 h 865"/>
                <a:gd name="T4" fmla="*/ 0 w 606"/>
                <a:gd name="T5" fmla="*/ 1026 h 865"/>
                <a:gd name="T6" fmla="*/ 0 w 606"/>
                <a:gd name="T7" fmla="*/ 1588 h 865"/>
                <a:gd name="T8" fmla="*/ 303 w 606"/>
                <a:gd name="T9" fmla="*/ 1891 h 865"/>
                <a:gd name="T10" fmla="*/ 605 w 606"/>
                <a:gd name="T11" fmla="*/ 1588 h 865"/>
                <a:gd name="T12" fmla="*/ 605 w 606"/>
                <a:gd name="T13" fmla="*/ 1026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1" name="AutoShape 16">
              <a:extLst>
                <a:ext uri="{FF2B5EF4-FFF2-40B4-BE49-F238E27FC236}">
                  <a16:creationId xmlns:a16="http://schemas.microsoft.com/office/drawing/2014/main" id="{1A863333-5ACE-77FC-7D23-EA67F3FD81A6}"/>
                </a:ext>
              </a:extLst>
            </p:cNvPr>
            <p:cNvSpPr>
              <a:spLocks/>
            </p:cNvSpPr>
            <p:nvPr/>
          </p:nvSpPr>
          <p:spPr bwMode="auto">
            <a:xfrm>
              <a:off x="1440" y="1025"/>
              <a:ext cx="9539" cy="865"/>
            </a:xfrm>
            <a:custGeom>
              <a:avLst/>
              <a:gdLst>
                <a:gd name="T0" fmla="*/ 605 w 9539"/>
                <a:gd name="T1" fmla="*/ 1026 h 865"/>
                <a:gd name="T2" fmla="*/ 605 w 9539"/>
                <a:gd name="T3" fmla="*/ 1588 h 865"/>
                <a:gd name="T4" fmla="*/ 303 w 9539"/>
                <a:gd name="T5" fmla="*/ 1891 h 865"/>
                <a:gd name="T6" fmla="*/ 0 w 9539"/>
                <a:gd name="T7" fmla="*/ 1588 h 865"/>
                <a:gd name="T8" fmla="*/ 0 w 9539"/>
                <a:gd name="T9" fmla="*/ 1026 h 865"/>
                <a:gd name="T10" fmla="*/ 303 w 9539"/>
                <a:gd name="T11" fmla="*/ 1329 h 865"/>
                <a:gd name="T12" fmla="*/ 605 w 9539"/>
                <a:gd name="T13" fmla="*/ 1026 h 865"/>
                <a:gd name="T14" fmla="*/ 9539 w 9539"/>
                <a:gd name="T15" fmla="*/ 1120 h 865"/>
                <a:gd name="T16" fmla="*/ 9539 w 9539"/>
                <a:gd name="T17" fmla="*/ 1494 h 865"/>
                <a:gd name="T18" fmla="*/ 9532 w 9539"/>
                <a:gd name="T19" fmla="*/ 1531 h 865"/>
                <a:gd name="T20" fmla="*/ 9512 w 9539"/>
                <a:gd name="T21" fmla="*/ 1561 h 865"/>
                <a:gd name="T22" fmla="*/ 9482 w 9539"/>
                <a:gd name="T23" fmla="*/ 1581 h 865"/>
                <a:gd name="T24" fmla="*/ 9445 w 9539"/>
                <a:gd name="T25" fmla="*/ 1588 h 865"/>
                <a:gd name="T26" fmla="*/ 605 w 9539"/>
                <a:gd name="T27" fmla="*/ 1588 h 865"/>
                <a:gd name="T28" fmla="*/ 605 w 9539"/>
                <a:gd name="T29" fmla="*/ 1026 h 865"/>
                <a:gd name="T30" fmla="*/ 9445 w 9539"/>
                <a:gd name="T31" fmla="*/ 1026 h 865"/>
                <a:gd name="T32" fmla="*/ 9482 w 9539"/>
                <a:gd name="T33" fmla="*/ 1033 h 865"/>
                <a:gd name="T34" fmla="*/ 9512 w 9539"/>
                <a:gd name="T35" fmla="*/ 1053 h 865"/>
                <a:gd name="T36" fmla="*/ 9532 w 9539"/>
                <a:gd name="T37" fmla="*/ 1083 h 865"/>
                <a:gd name="T38" fmla="*/ 9539 w 9539"/>
                <a:gd name="T39" fmla="*/ 1120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5"/>
                  </a:lnTo>
                  <a:lnTo>
                    <a:pt x="0" y="562"/>
                  </a:lnTo>
                  <a:lnTo>
                    <a:pt x="0" y="0"/>
                  </a:lnTo>
                  <a:lnTo>
                    <a:pt x="303" y="303"/>
                  </a:lnTo>
                  <a:lnTo>
                    <a:pt x="605" y="0"/>
                  </a:lnTo>
                  <a:close/>
                  <a:moveTo>
                    <a:pt x="9539" y="94"/>
                  </a:moveTo>
                  <a:lnTo>
                    <a:pt x="9539" y="468"/>
                  </a:lnTo>
                  <a:lnTo>
                    <a:pt x="9532" y="505"/>
                  </a:lnTo>
                  <a:lnTo>
                    <a:pt x="9512" y="535"/>
                  </a:lnTo>
                  <a:lnTo>
                    <a:pt x="9482" y="555"/>
                  </a:lnTo>
                  <a:lnTo>
                    <a:pt x="9445" y="562"/>
                  </a:lnTo>
                  <a:lnTo>
                    <a:pt x="605" y="562"/>
                  </a:lnTo>
                  <a:lnTo>
                    <a:pt x="605" y="0"/>
                  </a:lnTo>
                  <a:lnTo>
                    <a:pt x="9445" y="0"/>
                  </a:lnTo>
                  <a:lnTo>
                    <a:pt x="9482" y="7"/>
                  </a:lnTo>
                  <a:lnTo>
                    <a:pt x="9512" y="27"/>
                  </a:lnTo>
                  <a:lnTo>
                    <a:pt x="9532" y="57"/>
                  </a:lnTo>
                  <a:lnTo>
                    <a:pt x="9539"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2" name="Freeform 15">
              <a:extLst>
                <a:ext uri="{FF2B5EF4-FFF2-40B4-BE49-F238E27FC236}">
                  <a16:creationId xmlns:a16="http://schemas.microsoft.com/office/drawing/2014/main" id="{D0726E78-C442-AAC9-33ED-60701A870D81}"/>
                </a:ext>
              </a:extLst>
            </p:cNvPr>
            <p:cNvSpPr>
              <a:spLocks/>
            </p:cNvSpPr>
            <p:nvPr/>
          </p:nvSpPr>
          <p:spPr bwMode="auto">
            <a:xfrm>
              <a:off x="1440" y="1681"/>
              <a:ext cx="606" cy="865"/>
            </a:xfrm>
            <a:custGeom>
              <a:avLst/>
              <a:gdLst>
                <a:gd name="T0" fmla="*/ 605 w 606"/>
                <a:gd name="T1" fmla="*/ 1682 h 865"/>
                <a:gd name="T2" fmla="*/ 303 w 606"/>
                <a:gd name="T3" fmla="*/ 1984 h 865"/>
                <a:gd name="T4" fmla="*/ 0 w 606"/>
                <a:gd name="T5" fmla="*/ 1682 h 865"/>
                <a:gd name="T6" fmla="*/ 0 w 606"/>
                <a:gd name="T7" fmla="*/ 2244 h 865"/>
                <a:gd name="T8" fmla="*/ 303 w 606"/>
                <a:gd name="T9" fmla="*/ 2546 h 865"/>
                <a:gd name="T10" fmla="*/ 605 w 606"/>
                <a:gd name="T11" fmla="*/ 2244 h 865"/>
                <a:gd name="T12" fmla="*/ 605 w 606"/>
                <a:gd name="T13" fmla="*/ 1682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2"/>
                  </a:lnTo>
                  <a:lnTo>
                    <a:pt x="0" y="0"/>
                  </a:lnTo>
                  <a:lnTo>
                    <a:pt x="0" y="562"/>
                  </a:lnTo>
                  <a:lnTo>
                    <a:pt x="303" y="864"/>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3" name="AutoShape 14">
              <a:extLst>
                <a:ext uri="{FF2B5EF4-FFF2-40B4-BE49-F238E27FC236}">
                  <a16:creationId xmlns:a16="http://schemas.microsoft.com/office/drawing/2014/main" id="{C57C390D-2E6F-F624-0C1D-8567689011FF}"/>
                </a:ext>
              </a:extLst>
            </p:cNvPr>
            <p:cNvSpPr>
              <a:spLocks/>
            </p:cNvSpPr>
            <p:nvPr/>
          </p:nvSpPr>
          <p:spPr bwMode="auto">
            <a:xfrm>
              <a:off x="1440" y="1681"/>
              <a:ext cx="9539" cy="865"/>
            </a:xfrm>
            <a:custGeom>
              <a:avLst/>
              <a:gdLst>
                <a:gd name="T0" fmla="*/ 605 w 9539"/>
                <a:gd name="T1" fmla="*/ 1682 h 865"/>
                <a:gd name="T2" fmla="*/ 605 w 9539"/>
                <a:gd name="T3" fmla="*/ 2244 h 865"/>
                <a:gd name="T4" fmla="*/ 303 w 9539"/>
                <a:gd name="T5" fmla="*/ 2546 h 865"/>
                <a:gd name="T6" fmla="*/ 0 w 9539"/>
                <a:gd name="T7" fmla="*/ 2244 h 865"/>
                <a:gd name="T8" fmla="*/ 0 w 9539"/>
                <a:gd name="T9" fmla="*/ 1682 h 865"/>
                <a:gd name="T10" fmla="*/ 303 w 9539"/>
                <a:gd name="T11" fmla="*/ 1984 h 865"/>
                <a:gd name="T12" fmla="*/ 605 w 9539"/>
                <a:gd name="T13" fmla="*/ 1682 h 865"/>
                <a:gd name="T14" fmla="*/ 9539 w 9539"/>
                <a:gd name="T15" fmla="*/ 1775 h 865"/>
                <a:gd name="T16" fmla="*/ 9539 w 9539"/>
                <a:gd name="T17" fmla="*/ 2150 h 865"/>
                <a:gd name="T18" fmla="*/ 9532 w 9539"/>
                <a:gd name="T19" fmla="*/ 2187 h 865"/>
                <a:gd name="T20" fmla="*/ 9512 w 9539"/>
                <a:gd name="T21" fmla="*/ 2216 h 865"/>
                <a:gd name="T22" fmla="*/ 9482 w 9539"/>
                <a:gd name="T23" fmla="*/ 2236 h 865"/>
                <a:gd name="T24" fmla="*/ 9445 w 9539"/>
                <a:gd name="T25" fmla="*/ 2244 h 865"/>
                <a:gd name="T26" fmla="*/ 605 w 9539"/>
                <a:gd name="T27" fmla="*/ 2244 h 865"/>
                <a:gd name="T28" fmla="*/ 605 w 9539"/>
                <a:gd name="T29" fmla="*/ 1682 h 865"/>
                <a:gd name="T30" fmla="*/ 9445 w 9539"/>
                <a:gd name="T31" fmla="*/ 1682 h 865"/>
                <a:gd name="T32" fmla="*/ 9482 w 9539"/>
                <a:gd name="T33" fmla="*/ 1689 h 865"/>
                <a:gd name="T34" fmla="*/ 9512 w 9539"/>
                <a:gd name="T35" fmla="*/ 1709 h 865"/>
                <a:gd name="T36" fmla="*/ 9532 w 9539"/>
                <a:gd name="T37" fmla="*/ 1739 h 865"/>
                <a:gd name="T38" fmla="*/ 9539 w 9539"/>
                <a:gd name="T39" fmla="*/ 1775 h 8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39" h="865">
                  <a:moveTo>
                    <a:pt x="605" y="0"/>
                  </a:moveTo>
                  <a:lnTo>
                    <a:pt x="605" y="562"/>
                  </a:lnTo>
                  <a:lnTo>
                    <a:pt x="303" y="864"/>
                  </a:lnTo>
                  <a:lnTo>
                    <a:pt x="0" y="562"/>
                  </a:lnTo>
                  <a:lnTo>
                    <a:pt x="0" y="0"/>
                  </a:lnTo>
                  <a:lnTo>
                    <a:pt x="303" y="302"/>
                  </a:lnTo>
                  <a:lnTo>
                    <a:pt x="605" y="0"/>
                  </a:lnTo>
                  <a:close/>
                  <a:moveTo>
                    <a:pt x="9539" y="93"/>
                  </a:moveTo>
                  <a:lnTo>
                    <a:pt x="9539" y="468"/>
                  </a:lnTo>
                  <a:lnTo>
                    <a:pt x="9532" y="505"/>
                  </a:lnTo>
                  <a:lnTo>
                    <a:pt x="9512" y="534"/>
                  </a:lnTo>
                  <a:lnTo>
                    <a:pt x="9482" y="554"/>
                  </a:lnTo>
                  <a:lnTo>
                    <a:pt x="9445" y="562"/>
                  </a:lnTo>
                  <a:lnTo>
                    <a:pt x="605" y="562"/>
                  </a:lnTo>
                  <a:lnTo>
                    <a:pt x="605" y="0"/>
                  </a:lnTo>
                  <a:lnTo>
                    <a:pt x="9445" y="0"/>
                  </a:lnTo>
                  <a:lnTo>
                    <a:pt x="9482" y="7"/>
                  </a:lnTo>
                  <a:lnTo>
                    <a:pt x="9512" y="27"/>
                  </a:lnTo>
                  <a:lnTo>
                    <a:pt x="9532" y="57"/>
                  </a:lnTo>
                  <a:lnTo>
                    <a:pt x="9539" y="93"/>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4" name="Freeform 13">
              <a:extLst>
                <a:ext uri="{FF2B5EF4-FFF2-40B4-BE49-F238E27FC236}">
                  <a16:creationId xmlns:a16="http://schemas.microsoft.com/office/drawing/2014/main" id="{DA1C9A04-765C-88DC-2E2E-E58E45C33E7C}"/>
                </a:ext>
              </a:extLst>
            </p:cNvPr>
            <p:cNvSpPr>
              <a:spLocks/>
            </p:cNvSpPr>
            <p:nvPr/>
          </p:nvSpPr>
          <p:spPr bwMode="auto">
            <a:xfrm>
              <a:off x="1440" y="2337"/>
              <a:ext cx="606" cy="865"/>
            </a:xfrm>
            <a:custGeom>
              <a:avLst/>
              <a:gdLst>
                <a:gd name="T0" fmla="*/ 605 w 606"/>
                <a:gd name="T1" fmla="*/ 2337 h 865"/>
                <a:gd name="T2" fmla="*/ 303 w 606"/>
                <a:gd name="T3" fmla="*/ 2640 h 865"/>
                <a:gd name="T4" fmla="*/ 0 w 606"/>
                <a:gd name="T5" fmla="*/ 2337 h 865"/>
                <a:gd name="T6" fmla="*/ 0 w 606"/>
                <a:gd name="T7" fmla="*/ 2900 h 865"/>
                <a:gd name="T8" fmla="*/ 303 w 606"/>
                <a:gd name="T9" fmla="*/ 3202 h 865"/>
                <a:gd name="T10" fmla="*/ 605 w 606"/>
                <a:gd name="T11" fmla="*/ 290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3"/>
                  </a:lnTo>
                  <a:lnTo>
                    <a:pt x="303" y="865"/>
                  </a:lnTo>
                  <a:lnTo>
                    <a:pt x="605" y="563"/>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5" name="Freeform 12">
              <a:extLst>
                <a:ext uri="{FF2B5EF4-FFF2-40B4-BE49-F238E27FC236}">
                  <a16:creationId xmlns:a16="http://schemas.microsoft.com/office/drawing/2014/main" id="{A81583C9-C508-2DB1-E9F9-8CDBA7D71EC7}"/>
                </a:ext>
              </a:extLst>
            </p:cNvPr>
            <p:cNvSpPr>
              <a:spLocks/>
            </p:cNvSpPr>
            <p:nvPr/>
          </p:nvSpPr>
          <p:spPr bwMode="auto">
            <a:xfrm>
              <a:off x="1440" y="2337"/>
              <a:ext cx="606" cy="865"/>
            </a:xfrm>
            <a:custGeom>
              <a:avLst/>
              <a:gdLst>
                <a:gd name="T0" fmla="*/ 605 w 606"/>
                <a:gd name="T1" fmla="*/ 2337 h 865"/>
                <a:gd name="T2" fmla="*/ 605 w 606"/>
                <a:gd name="T3" fmla="*/ 2900 h 865"/>
                <a:gd name="T4" fmla="*/ 303 w 606"/>
                <a:gd name="T5" fmla="*/ 3202 h 865"/>
                <a:gd name="T6" fmla="*/ 0 w 606"/>
                <a:gd name="T7" fmla="*/ 2900 h 865"/>
                <a:gd name="T8" fmla="*/ 0 w 606"/>
                <a:gd name="T9" fmla="*/ 2337 h 865"/>
                <a:gd name="T10" fmla="*/ 303 w 606"/>
                <a:gd name="T11" fmla="*/ 2640 h 865"/>
                <a:gd name="T12" fmla="*/ 605 w 606"/>
                <a:gd name="T13" fmla="*/ 2337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3"/>
                  </a:lnTo>
                  <a:lnTo>
                    <a:pt x="303" y="865"/>
                  </a:lnTo>
                  <a:lnTo>
                    <a:pt x="0" y="563"/>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6" name="Freeform 11">
              <a:extLst>
                <a:ext uri="{FF2B5EF4-FFF2-40B4-BE49-F238E27FC236}">
                  <a16:creationId xmlns:a16="http://schemas.microsoft.com/office/drawing/2014/main" id="{24E6B59B-CA95-1864-6190-C8B57C786713}"/>
                </a:ext>
              </a:extLst>
            </p:cNvPr>
            <p:cNvSpPr>
              <a:spLocks/>
            </p:cNvSpPr>
            <p:nvPr/>
          </p:nvSpPr>
          <p:spPr bwMode="auto">
            <a:xfrm>
              <a:off x="2045" y="2337"/>
              <a:ext cx="8934" cy="563"/>
            </a:xfrm>
            <a:custGeom>
              <a:avLst/>
              <a:gdLst>
                <a:gd name="T0" fmla="*/ 8934 w 8934"/>
                <a:gd name="T1" fmla="*/ 2431 h 563"/>
                <a:gd name="T2" fmla="*/ 8934 w 8934"/>
                <a:gd name="T3" fmla="*/ 2806 h 563"/>
                <a:gd name="T4" fmla="*/ 8927 w 8934"/>
                <a:gd name="T5" fmla="*/ 2842 h 563"/>
                <a:gd name="T6" fmla="*/ 8907 w 8934"/>
                <a:gd name="T7" fmla="*/ 2872 h 563"/>
                <a:gd name="T8" fmla="*/ 8877 w 8934"/>
                <a:gd name="T9" fmla="*/ 2892 h 563"/>
                <a:gd name="T10" fmla="*/ 8840 w 8934"/>
                <a:gd name="T11" fmla="*/ 2900 h 563"/>
                <a:gd name="T12" fmla="*/ 0 w 8934"/>
                <a:gd name="T13" fmla="*/ 2900 h 563"/>
                <a:gd name="T14" fmla="*/ 0 w 8934"/>
                <a:gd name="T15" fmla="*/ 2337 h 563"/>
                <a:gd name="T16" fmla="*/ 8840 w 8934"/>
                <a:gd name="T17" fmla="*/ 2337 h 563"/>
                <a:gd name="T18" fmla="*/ 8877 w 8934"/>
                <a:gd name="T19" fmla="*/ 2345 h 563"/>
                <a:gd name="T20" fmla="*/ 8907 w 8934"/>
                <a:gd name="T21" fmla="*/ 2365 h 563"/>
                <a:gd name="T22" fmla="*/ 8927 w 8934"/>
                <a:gd name="T23" fmla="*/ 2395 h 563"/>
                <a:gd name="T24" fmla="*/ 8934 w 8934"/>
                <a:gd name="T25" fmla="*/ 2431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3"/>
                  </a:lnTo>
                  <a:lnTo>
                    <a:pt x="0" y="563"/>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Freeform 10">
              <a:extLst>
                <a:ext uri="{FF2B5EF4-FFF2-40B4-BE49-F238E27FC236}">
                  <a16:creationId xmlns:a16="http://schemas.microsoft.com/office/drawing/2014/main" id="{9B9B1887-0600-AEBE-0D0E-301411AF7980}"/>
                </a:ext>
              </a:extLst>
            </p:cNvPr>
            <p:cNvSpPr>
              <a:spLocks/>
            </p:cNvSpPr>
            <p:nvPr/>
          </p:nvSpPr>
          <p:spPr bwMode="auto">
            <a:xfrm>
              <a:off x="1440" y="2993"/>
              <a:ext cx="606" cy="865"/>
            </a:xfrm>
            <a:custGeom>
              <a:avLst/>
              <a:gdLst>
                <a:gd name="T0" fmla="*/ 605 w 606"/>
                <a:gd name="T1" fmla="*/ 2993 h 865"/>
                <a:gd name="T2" fmla="*/ 303 w 606"/>
                <a:gd name="T3" fmla="*/ 3296 h 865"/>
                <a:gd name="T4" fmla="*/ 0 w 606"/>
                <a:gd name="T5" fmla="*/ 2993 h 865"/>
                <a:gd name="T6" fmla="*/ 0 w 606"/>
                <a:gd name="T7" fmla="*/ 3555 h 865"/>
                <a:gd name="T8" fmla="*/ 303 w 606"/>
                <a:gd name="T9" fmla="*/ 3858 h 865"/>
                <a:gd name="T10" fmla="*/ 605 w 606"/>
                <a:gd name="T11" fmla="*/ 3555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303" y="303"/>
                  </a:lnTo>
                  <a:lnTo>
                    <a:pt x="0" y="0"/>
                  </a:lnTo>
                  <a:lnTo>
                    <a:pt x="0" y="562"/>
                  </a:lnTo>
                  <a:lnTo>
                    <a:pt x="303" y="865"/>
                  </a:lnTo>
                  <a:lnTo>
                    <a:pt x="605" y="562"/>
                  </a:lnTo>
                  <a:lnTo>
                    <a:pt x="60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8" name="Freeform 9">
              <a:extLst>
                <a:ext uri="{FF2B5EF4-FFF2-40B4-BE49-F238E27FC236}">
                  <a16:creationId xmlns:a16="http://schemas.microsoft.com/office/drawing/2014/main" id="{04D8CB7F-F610-A38F-2F92-B86F9FB3E138}"/>
                </a:ext>
              </a:extLst>
            </p:cNvPr>
            <p:cNvSpPr>
              <a:spLocks/>
            </p:cNvSpPr>
            <p:nvPr/>
          </p:nvSpPr>
          <p:spPr bwMode="auto">
            <a:xfrm>
              <a:off x="1440" y="2993"/>
              <a:ext cx="606" cy="865"/>
            </a:xfrm>
            <a:custGeom>
              <a:avLst/>
              <a:gdLst>
                <a:gd name="T0" fmla="*/ 605 w 606"/>
                <a:gd name="T1" fmla="*/ 2993 h 865"/>
                <a:gd name="T2" fmla="*/ 605 w 606"/>
                <a:gd name="T3" fmla="*/ 3555 h 865"/>
                <a:gd name="T4" fmla="*/ 303 w 606"/>
                <a:gd name="T5" fmla="*/ 3858 h 865"/>
                <a:gd name="T6" fmla="*/ 0 w 606"/>
                <a:gd name="T7" fmla="*/ 3555 h 865"/>
                <a:gd name="T8" fmla="*/ 0 w 606"/>
                <a:gd name="T9" fmla="*/ 2993 h 865"/>
                <a:gd name="T10" fmla="*/ 303 w 606"/>
                <a:gd name="T11" fmla="*/ 3296 h 865"/>
                <a:gd name="T12" fmla="*/ 605 w 606"/>
                <a:gd name="T13" fmla="*/ 2993 h 8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6" h="865">
                  <a:moveTo>
                    <a:pt x="605" y="0"/>
                  </a:moveTo>
                  <a:lnTo>
                    <a:pt x="605" y="562"/>
                  </a:lnTo>
                  <a:lnTo>
                    <a:pt x="303" y="865"/>
                  </a:lnTo>
                  <a:lnTo>
                    <a:pt x="0" y="562"/>
                  </a:lnTo>
                  <a:lnTo>
                    <a:pt x="0" y="0"/>
                  </a:lnTo>
                  <a:lnTo>
                    <a:pt x="303" y="303"/>
                  </a:lnTo>
                  <a:lnTo>
                    <a:pt x="605" y="0"/>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9" name="Freeform 8">
              <a:extLst>
                <a:ext uri="{FF2B5EF4-FFF2-40B4-BE49-F238E27FC236}">
                  <a16:creationId xmlns:a16="http://schemas.microsoft.com/office/drawing/2014/main" id="{6D17FB80-8437-272C-0E13-C7802C57F808}"/>
                </a:ext>
              </a:extLst>
            </p:cNvPr>
            <p:cNvSpPr>
              <a:spLocks/>
            </p:cNvSpPr>
            <p:nvPr/>
          </p:nvSpPr>
          <p:spPr bwMode="auto">
            <a:xfrm>
              <a:off x="2045" y="2993"/>
              <a:ext cx="8934" cy="563"/>
            </a:xfrm>
            <a:custGeom>
              <a:avLst/>
              <a:gdLst>
                <a:gd name="T0" fmla="*/ 8934 w 8934"/>
                <a:gd name="T1" fmla="*/ 3087 h 563"/>
                <a:gd name="T2" fmla="*/ 8934 w 8934"/>
                <a:gd name="T3" fmla="*/ 3462 h 563"/>
                <a:gd name="T4" fmla="*/ 8927 w 8934"/>
                <a:gd name="T5" fmla="*/ 3498 h 563"/>
                <a:gd name="T6" fmla="*/ 8907 w 8934"/>
                <a:gd name="T7" fmla="*/ 3528 h 563"/>
                <a:gd name="T8" fmla="*/ 8877 w 8934"/>
                <a:gd name="T9" fmla="*/ 3548 h 563"/>
                <a:gd name="T10" fmla="*/ 8840 w 8934"/>
                <a:gd name="T11" fmla="*/ 3555 h 563"/>
                <a:gd name="T12" fmla="*/ 0 w 8934"/>
                <a:gd name="T13" fmla="*/ 3555 h 563"/>
                <a:gd name="T14" fmla="*/ 0 w 8934"/>
                <a:gd name="T15" fmla="*/ 2993 h 563"/>
                <a:gd name="T16" fmla="*/ 8840 w 8934"/>
                <a:gd name="T17" fmla="*/ 2993 h 563"/>
                <a:gd name="T18" fmla="*/ 8877 w 8934"/>
                <a:gd name="T19" fmla="*/ 3001 h 563"/>
                <a:gd name="T20" fmla="*/ 8907 w 8934"/>
                <a:gd name="T21" fmla="*/ 3021 h 563"/>
                <a:gd name="T22" fmla="*/ 8927 w 8934"/>
                <a:gd name="T23" fmla="*/ 3051 h 563"/>
                <a:gd name="T24" fmla="*/ 8934 w 8934"/>
                <a:gd name="T25" fmla="*/ 3087 h 5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34" h="563">
                  <a:moveTo>
                    <a:pt x="8934" y="94"/>
                  </a:moveTo>
                  <a:lnTo>
                    <a:pt x="8934" y="469"/>
                  </a:lnTo>
                  <a:lnTo>
                    <a:pt x="8927" y="505"/>
                  </a:lnTo>
                  <a:lnTo>
                    <a:pt x="8907" y="535"/>
                  </a:lnTo>
                  <a:lnTo>
                    <a:pt x="8877" y="555"/>
                  </a:lnTo>
                  <a:lnTo>
                    <a:pt x="8840" y="562"/>
                  </a:lnTo>
                  <a:lnTo>
                    <a:pt x="0" y="562"/>
                  </a:lnTo>
                  <a:lnTo>
                    <a:pt x="0" y="0"/>
                  </a:lnTo>
                  <a:lnTo>
                    <a:pt x="8840" y="0"/>
                  </a:lnTo>
                  <a:lnTo>
                    <a:pt x="8877" y="8"/>
                  </a:lnTo>
                  <a:lnTo>
                    <a:pt x="8907" y="28"/>
                  </a:lnTo>
                  <a:lnTo>
                    <a:pt x="8927" y="58"/>
                  </a:lnTo>
                  <a:lnTo>
                    <a:pt x="8934" y="94"/>
                  </a:lnTo>
                  <a:close/>
                </a:path>
              </a:pathLst>
            </a:custGeom>
            <a:noFill/>
            <a:ln w="12700">
              <a:solidFill>
                <a:srgbClr val="4471C4"/>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0" name="Text Box 7">
              <a:extLst>
                <a:ext uri="{FF2B5EF4-FFF2-40B4-BE49-F238E27FC236}">
                  <a16:creationId xmlns:a16="http://schemas.microsoft.com/office/drawing/2014/main" id="{05131E21-5F14-DA31-1DE7-50F67191A5A9}"/>
                </a:ext>
              </a:extLst>
            </p:cNvPr>
            <p:cNvSpPr txBox="1">
              <a:spLocks noChangeArrowheads="1"/>
            </p:cNvSpPr>
            <p:nvPr/>
          </p:nvSpPr>
          <p:spPr bwMode="auto">
            <a:xfrm>
              <a:off x="2169" y="554"/>
              <a:ext cx="51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Data Collection and Preprocessing</a:t>
              </a:r>
            </a:p>
          </p:txBody>
        </p:sp>
        <p:sp>
          <p:nvSpPr>
            <p:cNvPr id="21" name="Text Box 6">
              <a:extLst>
                <a:ext uri="{FF2B5EF4-FFF2-40B4-BE49-F238E27FC236}">
                  <a16:creationId xmlns:a16="http://schemas.microsoft.com/office/drawing/2014/main" id="{3F8933B1-AF81-63E6-FAC1-3ACE95A813FC}"/>
                </a:ext>
              </a:extLst>
            </p:cNvPr>
            <p:cNvSpPr txBox="1">
              <a:spLocks noChangeArrowheads="1"/>
            </p:cNvSpPr>
            <p:nvPr/>
          </p:nvSpPr>
          <p:spPr bwMode="auto">
            <a:xfrm>
              <a:off x="2169" y="1210"/>
              <a:ext cx="8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Machine Learning Model Development</a:t>
              </a:r>
            </a:p>
          </p:txBody>
        </p:sp>
        <p:sp>
          <p:nvSpPr>
            <p:cNvPr id="22" name="Text Box 17">
              <a:extLst>
                <a:ext uri="{FF2B5EF4-FFF2-40B4-BE49-F238E27FC236}">
                  <a16:creationId xmlns:a16="http://schemas.microsoft.com/office/drawing/2014/main" id="{DD29F1DF-B37C-B047-6127-2C4F1CDF0B91}"/>
                </a:ext>
              </a:extLst>
            </p:cNvPr>
            <p:cNvSpPr txBox="1">
              <a:spLocks noChangeArrowheads="1"/>
            </p:cNvSpPr>
            <p:nvPr/>
          </p:nvSpPr>
          <p:spPr bwMode="auto">
            <a:xfrm>
              <a:off x="2169" y="1866"/>
              <a:ext cx="514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Mobile App Development</a:t>
              </a:r>
            </a:p>
          </p:txBody>
        </p:sp>
        <p:sp>
          <p:nvSpPr>
            <p:cNvPr id="23" name="Text Box 18">
              <a:extLst>
                <a:ext uri="{FF2B5EF4-FFF2-40B4-BE49-F238E27FC236}">
                  <a16:creationId xmlns:a16="http://schemas.microsoft.com/office/drawing/2014/main" id="{AAAF9A63-FA12-8C3B-B739-28276BB6CFAE}"/>
                </a:ext>
              </a:extLst>
            </p:cNvPr>
            <p:cNvSpPr txBox="1">
              <a:spLocks noChangeArrowheads="1"/>
            </p:cNvSpPr>
            <p:nvPr/>
          </p:nvSpPr>
          <p:spPr bwMode="auto">
            <a:xfrm>
              <a:off x="2169" y="2522"/>
              <a:ext cx="853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nSpc>
                  <a:spcPts val="1100"/>
                </a:lnSpc>
                <a:spcBef>
                  <a:spcPts val="0"/>
                </a:spcBef>
                <a:spcAft>
                  <a:spcPts val="0"/>
                </a:spcAft>
                <a:buSzPts val="1000"/>
                <a:buFont typeface="Carlito" panose="020F0502020204030204" pitchFamily="34" charset="0"/>
                <a:buChar char="•"/>
                <a:tabLst>
                  <a:tab pos="70485" algn="l"/>
                </a:tabLst>
              </a:pPr>
              <a:r>
                <a:rPr lang="en-IN" sz="1200" dirty="0">
                  <a:effectLst/>
                  <a:latin typeface="Times New Roman" panose="02020603050405020304" pitchFamily="18" charset="0"/>
                  <a:ea typeface="Carlito" panose="020F0502020204030204" pitchFamily="34" charset="0"/>
                </a:rPr>
                <a:t>Integrating Model into Mobile App</a:t>
              </a:r>
            </a:p>
          </p:txBody>
        </p:sp>
        <p:sp>
          <p:nvSpPr>
            <p:cNvPr id="24" name="Text Box 19">
              <a:extLst>
                <a:ext uri="{FF2B5EF4-FFF2-40B4-BE49-F238E27FC236}">
                  <a16:creationId xmlns:a16="http://schemas.microsoft.com/office/drawing/2014/main" id="{1F631E8B-72CE-7ACA-FED8-4EC28309D870}"/>
                </a:ext>
              </a:extLst>
            </p:cNvPr>
            <p:cNvSpPr txBox="1">
              <a:spLocks noChangeArrowheads="1"/>
            </p:cNvSpPr>
            <p:nvPr/>
          </p:nvSpPr>
          <p:spPr bwMode="auto">
            <a:xfrm>
              <a:off x="2169" y="3109"/>
              <a:ext cx="5429"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342900" marR="0" lvl="0" indent="-342900" algn="just">
                <a:spcBef>
                  <a:spcPts val="0"/>
                </a:spcBef>
                <a:spcAft>
                  <a:spcPts val="0"/>
                </a:spcAft>
                <a:buSzPts val="1000"/>
                <a:buFont typeface="Carlito" panose="020F0502020204030204" pitchFamily="34" charset="0"/>
                <a:buChar char="•"/>
              </a:pPr>
              <a:r>
                <a:rPr lang="en-IN" sz="1200" dirty="0">
                  <a:effectLst/>
                  <a:latin typeface="Times New Roman" panose="02020603050405020304" pitchFamily="18" charset="0"/>
                  <a:ea typeface="Times New Roman" panose="02020603050405020304" pitchFamily="18" charset="0"/>
                </a:rPr>
                <a:t>Testing and Deployment</a:t>
              </a:r>
              <a:endParaRPr lang="en-IN" sz="1200" spc="-10" dirty="0">
                <a:effectLst/>
                <a:latin typeface="Times New Roman" panose="02020603050405020304" pitchFamily="18" charset="0"/>
                <a:ea typeface="Carlito" panose="020F0502020204030204" pitchFamily="34" charset="0"/>
              </a:endParaRPr>
            </a:p>
          </p:txBody>
        </p:sp>
      </p:grpSp>
      <p:sp>
        <p:nvSpPr>
          <p:cNvPr id="25" name="Title 1">
            <a:extLst>
              <a:ext uri="{FF2B5EF4-FFF2-40B4-BE49-F238E27FC236}">
                <a16:creationId xmlns:a16="http://schemas.microsoft.com/office/drawing/2014/main" id="{22B140BC-01C7-42F4-1A8F-3DFEC6870C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Workflow Diagram</a:t>
            </a:r>
          </a:p>
        </p:txBody>
      </p:sp>
      <p:pic>
        <p:nvPicPr>
          <p:cNvPr id="2" name="Picture 1">
            <a:extLst>
              <a:ext uri="{FF2B5EF4-FFF2-40B4-BE49-F238E27FC236}">
                <a16:creationId xmlns:a16="http://schemas.microsoft.com/office/drawing/2014/main" id="{89868CD6-0AA6-0A94-2DE4-B4AAED567922}"/>
              </a:ext>
            </a:extLst>
          </p:cNvPr>
          <p:cNvPicPr>
            <a:picLocks noChangeAspect="1"/>
          </p:cNvPicPr>
          <p:nvPr/>
        </p:nvPicPr>
        <p:blipFill>
          <a:blip r:embed="rId3"/>
          <a:stretch>
            <a:fillRect/>
          </a:stretch>
        </p:blipFill>
        <p:spPr>
          <a:xfrm>
            <a:off x="12727276" y="2755606"/>
            <a:ext cx="889545" cy="1182939"/>
          </a:xfrm>
          <a:prstGeom prst="rect">
            <a:avLst/>
          </a:prstGeom>
        </p:spPr>
      </p:pic>
    </p:spTree>
    <p:extLst>
      <p:ext uri="{BB962C8B-B14F-4D97-AF65-F5344CB8AC3E}">
        <p14:creationId xmlns:p14="http://schemas.microsoft.com/office/powerpoint/2010/main" val="1116752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1031</Words>
  <Application>Microsoft Office PowerPoint</Application>
  <PresentationFormat>Widescreen</PresentationFormat>
  <Paragraphs>134</Paragraphs>
  <Slides>17</Slides>
  <Notes>6</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17</vt:i4>
      </vt:variant>
    </vt:vector>
  </HeadingPairs>
  <TitlesOfParts>
    <vt:vector size="26" baseType="lpstr">
      <vt:lpstr>Arial</vt:lpstr>
      <vt:lpstr>Calibri</vt:lpstr>
      <vt:lpstr>Calibri Light</vt:lpstr>
      <vt:lpstr>Carlito</vt:lpstr>
      <vt:lpstr>Lucida Grande</vt:lpstr>
      <vt:lpstr>Playfair Display Bold</vt:lpstr>
      <vt:lpstr>Times New Roman</vt:lpstr>
      <vt:lpstr>TimesNewRomanPSMT</vt:lpstr>
      <vt:lpstr>Office Theme</vt:lpstr>
      <vt:lpstr>KIET GROUP OF INSTITUTIONS GHAZIABAD, UTTAR PRADESH (Affiliated to Dr A. P. J. Abdul Kalam Technical University, Lucknow) Department of Computer Science Session 2024-25</vt:lpstr>
      <vt:lpstr>Problem Statement</vt:lpstr>
      <vt:lpstr>PowerPoint Presentation</vt:lpstr>
      <vt:lpstr> </vt:lpstr>
      <vt:lpstr>PowerPoint Presentation</vt:lpstr>
      <vt:lpstr>PowerPoint Presentation</vt:lpstr>
      <vt:lpstr>PowerPoint Presentation</vt:lpstr>
      <vt:lpstr> </vt:lpstr>
      <vt:lpstr>PowerPoint Presentation</vt:lpstr>
      <vt:lpstr>Patent</vt:lpstr>
      <vt:lpstr>YUKTI Portal</vt:lpstr>
      <vt:lpstr>Research Paper (Published)</vt:lpstr>
      <vt:lpstr>PowerPoint Presentation</vt:lpstr>
      <vt:lpstr>APPLICATION FLOW</vt:lpstr>
      <vt:lpstr>APPLICATION FLOW</vt:lpstr>
      <vt:lpstr>APPLICATION 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Project Presentation (Title)</dc:title>
  <dc:creator>NEHA SHUKLA</dc:creator>
  <cp:lastModifiedBy>Manvendra Singh</cp:lastModifiedBy>
  <cp:revision>18</cp:revision>
  <dcterms:created xsi:type="dcterms:W3CDTF">2023-09-23T09:10:50Z</dcterms:created>
  <dcterms:modified xsi:type="dcterms:W3CDTF">2025-05-25T20:06:45Z</dcterms:modified>
</cp:coreProperties>
</file>